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4" r:id="rId4"/>
    <p:sldId id="280" r:id="rId5"/>
    <p:sldId id="281" r:id="rId6"/>
    <p:sldId id="258" r:id="rId7"/>
    <p:sldId id="259" r:id="rId8"/>
    <p:sldId id="260" r:id="rId9"/>
    <p:sldId id="261" r:id="rId10"/>
    <p:sldId id="262" r:id="rId11"/>
    <p:sldId id="263" r:id="rId12"/>
    <p:sldId id="265" r:id="rId13"/>
    <p:sldId id="266" r:id="rId14"/>
    <p:sldId id="267" r:id="rId15"/>
    <p:sldId id="268" r:id="rId16"/>
    <p:sldId id="269" r:id="rId17"/>
    <p:sldId id="270" r:id="rId18"/>
    <p:sldId id="272" r:id="rId19"/>
    <p:sldId id="273" r:id="rId20"/>
    <p:sldId id="271" r:id="rId21"/>
    <p:sldId id="274" r:id="rId22"/>
    <p:sldId id="275" r:id="rId23"/>
    <p:sldId id="277" r:id="rId24"/>
    <p:sldId id="278" r:id="rId25"/>
    <p:sldId id="279"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NMING LI" initials="RL" lastIdx="10" clrIdx="0">
    <p:extLst>
      <p:ext uri="{19B8F6BF-5375-455C-9EA6-DF929625EA0E}">
        <p15:presenceInfo xmlns:p15="http://schemas.microsoft.com/office/powerpoint/2012/main" userId="2a63dbcd311353c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4" d="100"/>
          <a:sy n="64" d="100"/>
        </p:scale>
        <p:origin x="48" y="1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11-17T20:21:24.112" idx="10">
    <p:pos x="10" y="10"/>
    <p:text>三大特性是：封装,继承,多态  
所谓封装，也就是把客观事物封装成抽象的类，并且类可以把自己的数据和方法只让可信的类或者对象操作，对不可信的进行信息隐藏。封装是面向对象的特征之一，是对象和类概念的主要特性。 简单的说，一个类就是一个封装了数据以及操作这些数据的代码的逻辑实体。在一个对象内部，某些代码或某些数据可以是私有的，不能被外界访问。通过这种方式，对象对内部数据提供了不同级别的保护，以防止程序中无关的部分意外的改变或错误的使用了对象的私有部分。</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7-11-17T20:09:14.396" idx="2">
    <p:pos x="10" y="10"/>
    <p:text>对象具有状态，一个对象用数据值来描述它的状态。
对象还有操作，用于改变对象的状态，对象及其操作就是对象的行为。
对象实现了数据和操作的结合，使数据和操作封装于对象的统一体中</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7-11-17T20:09:39.894" idx="3">
    <p:pos x="10" y="10"/>
    <p:text>具有相同特性（数据元素）和行为（功能）的对象的抽象就是类。因此，对象的抽象是类，类的具体化就是对象，也可以说类的实例是对象，类实际上就是一种数据类型。
类具有属性，它是对象的状态的抽象，用数据结构来描述类的属性。
类具有操作，它是对象的行为的抽象，用操作名和实现该操作的方法来描述。</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7-11-17T20:07:50.278" idx="1">
    <p:pos x="10" y="10"/>
    <p:text>类修饰符：
public（访问控制符），将一个类声明为公共类，他可以被任何对象访问，一个程序的主类必须是公共类。
abstract，将一个类声明为抽象类，没有实现的方法，需要子类提供方法实现。
final，将一个类生命为最终（即非继承类），表示他不能被其他类继承。
friendly，默认的修饰符，只有在相同包中的对象才能使用这样的类。
成员变量修饰符：
public（公共访问控制符），指定该变量为公共的，他可以被任何对象的方法访问。
private（私有访问控制符）指定该变量只允许自己的类的方法访问，其他任何类（包括子类）中的方法均不能访问。
protected（保护访问控制符）指定该变量可以别被自己的类和子类访问。在子类中可以覆盖此变量。
friendly ，在同一个包中的类可以访问，其他包中的类不能访问。
final，最终修饰符，指定此变量的值不能变。
static（静态修饰符）指定变量被所有对象共享，即所有实例都可以使用该变量。变量属于这个类。
transient（过度修饰符）指定该变量是系统保留，暂无特别作用的临时性变量。
volatile（易失修饰符）指定该变量可以同时被几个线程控制和修改。
方法修饰符：
public（公共控制符）
private（私有控制符）指定此方法只能有自己类等方法访问，其他的类不能访问（包括子类）
protected（保护访问控制符）指定该方法可以被它的类和子类进行访问。
final，指定该方法不能被重载。
static，指定不需要实例化就可以激活的一个方法。
synchronize，同步修饰符，在多个线程中，该修饰符用于在运行前，对他所属的方法加锁，以防止其他线程的访问，运行结束后解锁。
native，本地修饰符。指定此方法的方法体是用其他语言在程序外部编写的。</p:text>
    <p:extLst>
      <p:ext uri="{C676402C-5697-4E1C-873F-D02D1690AC5C}">
        <p15:threadingInfo xmlns:p15="http://schemas.microsoft.com/office/powerpoint/2012/main" timeZoneBias="-4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7-11-17T20:10:18.284" idx="4">
    <p:pos x="10" y="10"/>
    <p:text>question1 why not public</p:text>
    <p:extLst>
      <p:ext uri="{C676402C-5697-4E1C-873F-D02D1690AC5C}">
        <p15:threadingInfo xmlns:p15="http://schemas.microsoft.com/office/powerpoint/2012/main" timeZoneBias="-480"/>
      </p:ext>
    </p:extLst>
  </p:cm>
  <p:cm authorId="1" dt="2017-11-17T20:10:44.865" idx="5">
    <p:pos x="146" y="146"/>
    <p:text>question2 how to use a static varible</p:text>
    <p:extLst>
      <p:ext uri="{C676402C-5697-4E1C-873F-D02D1690AC5C}">
        <p15:threadingInfo xmlns:p15="http://schemas.microsoft.com/office/powerpoint/2012/main" timeZoneBias="-4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7-11-17T20:11:26.769" idx="6">
    <p:pos x="10" y="10"/>
    <p:text>question how to use a constructor</p:text>
    <p:extLst>
      <p:ext uri="{C676402C-5697-4E1C-873F-D02D1690AC5C}">
        <p15:threadingInfo xmlns:p15="http://schemas.microsoft.com/office/powerpoint/2012/main" timeZoneBias="-48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7-11-17T20:12:55.678" idx="7">
    <p:pos x="10" y="10"/>
    <p:text>question how to use a default constructor</p:text>
    <p:extLst>
      <p:ext uri="{C676402C-5697-4E1C-873F-D02D1690AC5C}">
        <p15:threadingInfo xmlns:p15="http://schemas.microsoft.com/office/powerpoint/2012/main" timeZoneBias="-48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7-11-17T20:13:47.757" idx="8">
    <p:pos x="10" y="10"/>
    <p:text>通常，ToString方法会返回一个“以文本方式表示”此对象的字符串。结果应是一个简明但易于读懂的信息表达式。</p:text>
    <p:extLst>
      <p:ext uri="{C676402C-5697-4E1C-873F-D02D1690AC5C}">
        <p15:threadingInfo xmlns:p15="http://schemas.microsoft.com/office/powerpoint/2012/main" timeZoneBias="-48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7-11-17T20:18:44.707" idx="9">
    <p:pos x="10" y="10"/>
    <p:text>camel-case</p:text>
    <p:extLst>
      <p:ext uri="{C676402C-5697-4E1C-873F-D02D1690AC5C}">
        <p15:threadingInfo xmlns:p15="http://schemas.microsoft.com/office/powerpoint/2012/main" timeZoneBias="-48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86B4ADF4-2431-423F-AB6D-A05378EC24D8}" type="datetimeFigureOut">
              <a:rPr lang="zh-CN" altLang="en-US" smtClean="0"/>
              <a:t>2017/11/17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847DBAE-14C6-4C75-921C-F7737C5C122F}" type="slidenum">
              <a:rPr lang="zh-CN" altLang="en-US" smtClean="0"/>
              <a:t>‹#›</a:t>
            </a:fld>
            <a:endParaRPr lang="zh-CN" altLang="en-US"/>
          </a:p>
        </p:txBody>
      </p:sp>
    </p:spTree>
    <p:extLst>
      <p:ext uri="{BB962C8B-B14F-4D97-AF65-F5344CB8AC3E}">
        <p14:creationId xmlns:p14="http://schemas.microsoft.com/office/powerpoint/2010/main" val="24847322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6B4ADF4-2431-423F-AB6D-A05378EC24D8}" type="datetimeFigureOut">
              <a:rPr lang="zh-CN" altLang="en-US" smtClean="0"/>
              <a:t>2017/11/17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847DBAE-14C6-4C75-921C-F7737C5C122F}" type="slidenum">
              <a:rPr lang="zh-CN" altLang="en-US" smtClean="0"/>
              <a:t>‹#›</a:t>
            </a:fld>
            <a:endParaRPr lang="zh-CN" altLang="en-US"/>
          </a:p>
        </p:txBody>
      </p:sp>
    </p:spTree>
    <p:extLst>
      <p:ext uri="{BB962C8B-B14F-4D97-AF65-F5344CB8AC3E}">
        <p14:creationId xmlns:p14="http://schemas.microsoft.com/office/powerpoint/2010/main" val="2929692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6B4ADF4-2431-423F-AB6D-A05378EC24D8}" type="datetimeFigureOut">
              <a:rPr lang="zh-CN" altLang="en-US" smtClean="0"/>
              <a:t>2017/11/17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847DBAE-14C6-4C75-921C-F7737C5C122F}" type="slidenum">
              <a:rPr lang="zh-CN" altLang="en-US" smtClean="0"/>
              <a:t>‹#›</a:t>
            </a:fld>
            <a:endParaRPr lang="zh-CN" altLang="en-US"/>
          </a:p>
        </p:txBody>
      </p:sp>
    </p:spTree>
    <p:extLst>
      <p:ext uri="{BB962C8B-B14F-4D97-AF65-F5344CB8AC3E}">
        <p14:creationId xmlns:p14="http://schemas.microsoft.com/office/powerpoint/2010/main" val="25918366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6B4ADF4-2431-423F-AB6D-A05378EC24D8}" type="datetimeFigureOut">
              <a:rPr lang="zh-CN" altLang="en-US" smtClean="0"/>
              <a:t>2017/11/17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847DBAE-14C6-4C75-921C-F7737C5C122F}" type="slidenum">
              <a:rPr lang="zh-CN" altLang="en-US" smtClean="0"/>
              <a:t>‹#›</a:t>
            </a:fld>
            <a:endParaRPr lang="zh-CN" altLang="en-US"/>
          </a:p>
        </p:txBody>
      </p:sp>
    </p:spTree>
    <p:extLst>
      <p:ext uri="{BB962C8B-B14F-4D97-AF65-F5344CB8AC3E}">
        <p14:creationId xmlns:p14="http://schemas.microsoft.com/office/powerpoint/2010/main" val="3215681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86B4ADF4-2431-423F-AB6D-A05378EC24D8}" type="datetimeFigureOut">
              <a:rPr lang="zh-CN" altLang="en-US" smtClean="0"/>
              <a:t>2017/11/17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847DBAE-14C6-4C75-921C-F7737C5C122F}" type="slidenum">
              <a:rPr lang="zh-CN" altLang="en-US" smtClean="0"/>
              <a:t>‹#›</a:t>
            </a:fld>
            <a:endParaRPr lang="zh-CN" altLang="en-US"/>
          </a:p>
        </p:txBody>
      </p:sp>
    </p:spTree>
    <p:extLst>
      <p:ext uri="{BB962C8B-B14F-4D97-AF65-F5344CB8AC3E}">
        <p14:creationId xmlns:p14="http://schemas.microsoft.com/office/powerpoint/2010/main" val="3996264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86B4ADF4-2431-423F-AB6D-A05378EC24D8}" type="datetimeFigureOut">
              <a:rPr lang="zh-CN" altLang="en-US" smtClean="0"/>
              <a:t>2017/11/17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847DBAE-14C6-4C75-921C-F7737C5C122F}" type="slidenum">
              <a:rPr lang="zh-CN" altLang="en-US" smtClean="0"/>
              <a:t>‹#›</a:t>
            </a:fld>
            <a:endParaRPr lang="zh-CN" altLang="en-US"/>
          </a:p>
        </p:txBody>
      </p:sp>
    </p:spTree>
    <p:extLst>
      <p:ext uri="{BB962C8B-B14F-4D97-AF65-F5344CB8AC3E}">
        <p14:creationId xmlns:p14="http://schemas.microsoft.com/office/powerpoint/2010/main" val="1076582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86B4ADF4-2431-423F-AB6D-A05378EC24D8}" type="datetimeFigureOut">
              <a:rPr lang="zh-CN" altLang="en-US" smtClean="0"/>
              <a:t>2017/11/17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847DBAE-14C6-4C75-921C-F7737C5C122F}" type="slidenum">
              <a:rPr lang="zh-CN" altLang="en-US" smtClean="0"/>
              <a:t>‹#›</a:t>
            </a:fld>
            <a:endParaRPr lang="zh-CN" altLang="en-US"/>
          </a:p>
        </p:txBody>
      </p:sp>
    </p:spTree>
    <p:extLst>
      <p:ext uri="{BB962C8B-B14F-4D97-AF65-F5344CB8AC3E}">
        <p14:creationId xmlns:p14="http://schemas.microsoft.com/office/powerpoint/2010/main" val="3417557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6B4ADF4-2431-423F-AB6D-A05378EC24D8}" type="datetimeFigureOut">
              <a:rPr lang="zh-CN" altLang="en-US" smtClean="0"/>
              <a:t>2017/11/17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847DBAE-14C6-4C75-921C-F7737C5C122F}" type="slidenum">
              <a:rPr lang="zh-CN" altLang="en-US" smtClean="0"/>
              <a:t>‹#›</a:t>
            </a:fld>
            <a:endParaRPr lang="zh-CN" altLang="en-US"/>
          </a:p>
        </p:txBody>
      </p:sp>
    </p:spTree>
    <p:extLst>
      <p:ext uri="{BB962C8B-B14F-4D97-AF65-F5344CB8AC3E}">
        <p14:creationId xmlns:p14="http://schemas.microsoft.com/office/powerpoint/2010/main" val="2884275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B4ADF4-2431-423F-AB6D-A05378EC24D8}" type="datetimeFigureOut">
              <a:rPr lang="zh-CN" altLang="en-US" smtClean="0"/>
              <a:t>2017/11/17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847DBAE-14C6-4C75-921C-F7737C5C122F}" type="slidenum">
              <a:rPr lang="zh-CN" altLang="en-US" smtClean="0"/>
              <a:t>‹#›</a:t>
            </a:fld>
            <a:endParaRPr lang="zh-CN" altLang="en-US"/>
          </a:p>
        </p:txBody>
      </p:sp>
    </p:spTree>
    <p:extLst>
      <p:ext uri="{BB962C8B-B14F-4D97-AF65-F5344CB8AC3E}">
        <p14:creationId xmlns:p14="http://schemas.microsoft.com/office/powerpoint/2010/main" val="2113839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86B4ADF4-2431-423F-AB6D-A05378EC24D8}" type="datetimeFigureOut">
              <a:rPr lang="zh-CN" altLang="en-US" smtClean="0"/>
              <a:t>2017/11/17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847DBAE-14C6-4C75-921C-F7737C5C122F}" type="slidenum">
              <a:rPr lang="zh-CN" altLang="en-US" smtClean="0"/>
              <a:t>‹#›</a:t>
            </a:fld>
            <a:endParaRPr lang="zh-CN" altLang="en-US"/>
          </a:p>
        </p:txBody>
      </p:sp>
    </p:spTree>
    <p:extLst>
      <p:ext uri="{BB962C8B-B14F-4D97-AF65-F5344CB8AC3E}">
        <p14:creationId xmlns:p14="http://schemas.microsoft.com/office/powerpoint/2010/main" val="3756031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86B4ADF4-2431-423F-AB6D-A05378EC24D8}" type="datetimeFigureOut">
              <a:rPr lang="zh-CN" altLang="en-US" smtClean="0"/>
              <a:t>2017/11/17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847DBAE-14C6-4C75-921C-F7737C5C122F}" type="slidenum">
              <a:rPr lang="zh-CN" altLang="en-US" smtClean="0"/>
              <a:t>‹#›</a:t>
            </a:fld>
            <a:endParaRPr lang="zh-CN" altLang="en-US"/>
          </a:p>
        </p:txBody>
      </p:sp>
    </p:spTree>
    <p:extLst>
      <p:ext uri="{BB962C8B-B14F-4D97-AF65-F5344CB8AC3E}">
        <p14:creationId xmlns:p14="http://schemas.microsoft.com/office/powerpoint/2010/main" val="1274074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B4ADF4-2431-423F-AB6D-A05378EC24D8}" type="datetimeFigureOut">
              <a:rPr lang="zh-CN" altLang="en-US" smtClean="0"/>
              <a:t>2017/11/17</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47DBAE-14C6-4C75-921C-F7737C5C122F}" type="slidenum">
              <a:rPr lang="zh-CN" altLang="en-US" smtClean="0"/>
              <a:t>‹#›</a:t>
            </a:fld>
            <a:endParaRPr lang="zh-CN" altLang="en-US"/>
          </a:p>
        </p:txBody>
      </p:sp>
    </p:spTree>
    <p:extLst>
      <p:ext uri="{BB962C8B-B14F-4D97-AF65-F5344CB8AC3E}">
        <p14:creationId xmlns:p14="http://schemas.microsoft.com/office/powerpoint/2010/main" val="244510403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comments" Target="../comments/comment8.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comments" Target="../comments/comment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comments" Target="../comments/comment5.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comments" Target="../comments/commen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comments" Target="../comments/commen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EDD21E-D0A2-4DA2-B613-3B0B5A9CD231}"/>
              </a:ext>
            </a:extLst>
          </p:cNvPr>
          <p:cNvSpPr>
            <a:spLocks noGrp="1"/>
          </p:cNvSpPr>
          <p:nvPr>
            <p:ph type="ctrTitle"/>
          </p:nvPr>
        </p:nvSpPr>
        <p:spPr/>
        <p:txBody>
          <a:bodyPr>
            <a:normAutofit/>
          </a:bodyPr>
          <a:lstStyle/>
          <a:p>
            <a:r>
              <a:rPr lang="en-US" altLang="zh-CN" sz="8000" dirty="0"/>
              <a:t>Classes &amp; Objects</a:t>
            </a:r>
            <a:endParaRPr lang="zh-CN" altLang="en-US" sz="8000" dirty="0"/>
          </a:p>
        </p:txBody>
      </p:sp>
      <p:sp>
        <p:nvSpPr>
          <p:cNvPr id="3" name="副标题 2">
            <a:extLst>
              <a:ext uri="{FF2B5EF4-FFF2-40B4-BE49-F238E27FC236}">
                <a16:creationId xmlns:a16="http://schemas.microsoft.com/office/drawing/2014/main" id="{A67D7B13-3375-4AB4-A264-E7B629E05968}"/>
              </a:ext>
            </a:extLst>
          </p:cNvPr>
          <p:cNvSpPr>
            <a:spLocks noGrp="1"/>
          </p:cNvSpPr>
          <p:nvPr>
            <p:ph type="subTitle" idx="1"/>
          </p:nvPr>
        </p:nvSpPr>
        <p:spPr/>
        <p:txBody>
          <a:bodyPr>
            <a:normAutofit/>
          </a:bodyPr>
          <a:lstStyle/>
          <a:p>
            <a:pPr algn="r"/>
            <a:r>
              <a:rPr lang="en-US" altLang="zh-CN" sz="3600" dirty="0"/>
              <a:t>Runming Li</a:t>
            </a:r>
            <a:endParaRPr lang="zh-CN" altLang="en-US" sz="3600" dirty="0"/>
          </a:p>
        </p:txBody>
      </p:sp>
    </p:spTree>
    <p:extLst>
      <p:ext uri="{BB962C8B-B14F-4D97-AF65-F5344CB8AC3E}">
        <p14:creationId xmlns:p14="http://schemas.microsoft.com/office/powerpoint/2010/main" val="3521886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EB2D15-B713-4D19-BA2D-BC572AD35073}"/>
              </a:ext>
            </a:extLst>
          </p:cNvPr>
          <p:cNvSpPr>
            <a:spLocks noGrp="1"/>
          </p:cNvSpPr>
          <p:nvPr>
            <p:ph type="title"/>
          </p:nvPr>
        </p:nvSpPr>
        <p:spPr/>
        <p:txBody>
          <a:bodyPr/>
          <a:lstStyle/>
          <a:p>
            <a:r>
              <a:rPr lang="en-US" altLang="zh-CN" dirty="0" err="1"/>
              <a:t>Mutator</a:t>
            </a:r>
            <a:r>
              <a:rPr lang="en-US" altLang="zh-CN" dirty="0"/>
              <a:t> </a:t>
            </a:r>
            <a:endParaRPr lang="zh-CN" altLang="en-US" dirty="0"/>
          </a:p>
        </p:txBody>
      </p:sp>
      <p:pic>
        <p:nvPicPr>
          <p:cNvPr id="4" name="图片 3">
            <a:extLst>
              <a:ext uri="{FF2B5EF4-FFF2-40B4-BE49-F238E27FC236}">
                <a16:creationId xmlns:a16="http://schemas.microsoft.com/office/drawing/2014/main" id="{71757E04-A5F4-41CF-A13C-4DB403188CD7}"/>
              </a:ext>
            </a:extLst>
          </p:cNvPr>
          <p:cNvPicPr>
            <a:picLocks noChangeAspect="1"/>
          </p:cNvPicPr>
          <p:nvPr/>
        </p:nvPicPr>
        <p:blipFill rotWithShape="1">
          <a:blip r:embed="rId2"/>
          <a:srcRect l="6875" t="24652" r="43672" b="31389"/>
          <a:stretch/>
        </p:blipFill>
        <p:spPr>
          <a:xfrm>
            <a:off x="838200" y="1481138"/>
            <a:ext cx="6029325" cy="3014662"/>
          </a:xfrm>
          <a:prstGeom prst="rect">
            <a:avLst/>
          </a:prstGeom>
        </p:spPr>
      </p:pic>
      <p:sp>
        <p:nvSpPr>
          <p:cNvPr id="5" name="文本框 4">
            <a:extLst>
              <a:ext uri="{FF2B5EF4-FFF2-40B4-BE49-F238E27FC236}">
                <a16:creationId xmlns:a16="http://schemas.microsoft.com/office/drawing/2014/main" id="{FF7FD0CA-C717-47B6-8C65-063BC775C710}"/>
              </a:ext>
            </a:extLst>
          </p:cNvPr>
          <p:cNvSpPr txBox="1"/>
          <p:nvPr/>
        </p:nvSpPr>
        <p:spPr>
          <a:xfrm>
            <a:off x="838200" y="4630737"/>
            <a:ext cx="2630079" cy="646331"/>
          </a:xfrm>
          <a:prstGeom prst="rect">
            <a:avLst/>
          </a:prstGeom>
          <a:noFill/>
        </p:spPr>
        <p:txBody>
          <a:bodyPr wrap="square" rtlCol="0">
            <a:spAutoFit/>
          </a:bodyPr>
          <a:lstStyle/>
          <a:p>
            <a:r>
              <a:rPr lang="en-US" altLang="zh-CN" sz="3600" dirty="0"/>
              <a:t>Question</a:t>
            </a:r>
            <a:r>
              <a:rPr lang="en-US" altLang="zh-CN" dirty="0"/>
              <a:t> </a:t>
            </a:r>
            <a:endParaRPr lang="zh-CN" altLang="en-US" dirty="0"/>
          </a:p>
        </p:txBody>
      </p:sp>
      <p:pic>
        <p:nvPicPr>
          <p:cNvPr id="6" name="图片 5">
            <a:extLst>
              <a:ext uri="{FF2B5EF4-FFF2-40B4-BE49-F238E27FC236}">
                <a16:creationId xmlns:a16="http://schemas.microsoft.com/office/drawing/2014/main" id="{5455715C-B54A-4B52-B89C-BA82E97C7D23}"/>
              </a:ext>
            </a:extLst>
          </p:cNvPr>
          <p:cNvPicPr>
            <a:picLocks noChangeAspect="1"/>
          </p:cNvPicPr>
          <p:nvPr/>
        </p:nvPicPr>
        <p:blipFill rotWithShape="1">
          <a:blip r:embed="rId3"/>
          <a:srcRect l="7734" t="63333" r="34844" b="21528"/>
          <a:stretch/>
        </p:blipFill>
        <p:spPr>
          <a:xfrm>
            <a:off x="3067049" y="4881780"/>
            <a:ext cx="8508773" cy="1261845"/>
          </a:xfrm>
          <a:prstGeom prst="rect">
            <a:avLst/>
          </a:prstGeom>
        </p:spPr>
      </p:pic>
    </p:spTree>
    <p:extLst>
      <p:ext uri="{BB962C8B-B14F-4D97-AF65-F5344CB8AC3E}">
        <p14:creationId xmlns:p14="http://schemas.microsoft.com/office/powerpoint/2010/main" val="1883989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B24CD-60DA-4898-8009-18E9A3DF7E96}"/>
              </a:ext>
            </a:extLst>
          </p:cNvPr>
          <p:cNvSpPr>
            <a:spLocks noGrp="1"/>
          </p:cNvSpPr>
          <p:nvPr>
            <p:ph type="title"/>
          </p:nvPr>
        </p:nvSpPr>
        <p:spPr>
          <a:xfrm>
            <a:off x="838200" y="365125"/>
            <a:ext cx="10515600" cy="1325563"/>
          </a:xfrm>
        </p:spPr>
        <p:txBody>
          <a:bodyPr/>
          <a:lstStyle/>
          <a:p>
            <a:r>
              <a:rPr lang="en-US" altLang="zh-CN" dirty="0" err="1"/>
              <a:t>toString</a:t>
            </a:r>
            <a:endParaRPr lang="zh-CN" altLang="en-US" dirty="0"/>
          </a:p>
        </p:txBody>
      </p:sp>
      <p:pic>
        <p:nvPicPr>
          <p:cNvPr id="4" name="图片 3">
            <a:extLst>
              <a:ext uri="{FF2B5EF4-FFF2-40B4-BE49-F238E27FC236}">
                <a16:creationId xmlns:a16="http://schemas.microsoft.com/office/drawing/2014/main" id="{C8DF16C4-BB82-4489-B4E4-F279D00BD318}"/>
              </a:ext>
            </a:extLst>
          </p:cNvPr>
          <p:cNvPicPr>
            <a:picLocks noChangeAspect="1"/>
          </p:cNvPicPr>
          <p:nvPr/>
        </p:nvPicPr>
        <p:blipFill rotWithShape="1">
          <a:blip r:embed="rId2"/>
          <a:srcRect l="7657" t="45278" r="13515" b="35000"/>
          <a:stretch/>
        </p:blipFill>
        <p:spPr>
          <a:xfrm>
            <a:off x="838200" y="1377950"/>
            <a:ext cx="9610725" cy="1352550"/>
          </a:xfrm>
          <a:prstGeom prst="rect">
            <a:avLst/>
          </a:prstGeom>
        </p:spPr>
      </p:pic>
      <p:sp>
        <p:nvSpPr>
          <p:cNvPr id="5" name="文本框 4">
            <a:extLst>
              <a:ext uri="{FF2B5EF4-FFF2-40B4-BE49-F238E27FC236}">
                <a16:creationId xmlns:a16="http://schemas.microsoft.com/office/drawing/2014/main" id="{2C264F2C-2152-4CBE-8F2F-286FEFF0F8C0}"/>
              </a:ext>
            </a:extLst>
          </p:cNvPr>
          <p:cNvSpPr txBox="1"/>
          <p:nvPr/>
        </p:nvSpPr>
        <p:spPr>
          <a:xfrm>
            <a:off x="838200" y="2825065"/>
            <a:ext cx="2630079" cy="646331"/>
          </a:xfrm>
          <a:prstGeom prst="rect">
            <a:avLst/>
          </a:prstGeom>
          <a:noFill/>
        </p:spPr>
        <p:txBody>
          <a:bodyPr wrap="square" rtlCol="0">
            <a:spAutoFit/>
          </a:bodyPr>
          <a:lstStyle/>
          <a:p>
            <a:r>
              <a:rPr lang="en-US" altLang="zh-CN" sz="3600" dirty="0"/>
              <a:t>Question</a:t>
            </a:r>
            <a:r>
              <a:rPr lang="en-US" altLang="zh-CN" dirty="0"/>
              <a:t> </a:t>
            </a:r>
            <a:endParaRPr lang="zh-CN" altLang="en-US" dirty="0"/>
          </a:p>
        </p:txBody>
      </p:sp>
      <p:pic>
        <p:nvPicPr>
          <p:cNvPr id="6" name="图片 5">
            <a:extLst>
              <a:ext uri="{FF2B5EF4-FFF2-40B4-BE49-F238E27FC236}">
                <a16:creationId xmlns:a16="http://schemas.microsoft.com/office/drawing/2014/main" id="{B7F24C54-EBD5-4276-B836-60A15117395D}"/>
              </a:ext>
            </a:extLst>
          </p:cNvPr>
          <p:cNvPicPr>
            <a:picLocks noChangeAspect="1"/>
          </p:cNvPicPr>
          <p:nvPr/>
        </p:nvPicPr>
        <p:blipFill rotWithShape="1">
          <a:blip r:embed="rId3"/>
          <a:srcRect l="6875" t="20972" r="11171" b="42265"/>
          <a:stretch/>
        </p:blipFill>
        <p:spPr>
          <a:xfrm>
            <a:off x="838200" y="3471396"/>
            <a:ext cx="9991725" cy="2521169"/>
          </a:xfrm>
          <a:prstGeom prst="rect">
            <a:avLst/>
          </a:prstGeom>
        </p:spPr>
      </p:pic>
      <p:sp>
        <p:nvSpPr>
          <p:cNvPr id="7" name="矩形 6">
            <a:extLst>
              <a:ext uri="{FF2B5EF4-FFF2-40B4-BE49-F238E27FC236}">
                <a16:creationId xmlns:a16="http://schemas.microsoft.com/office/drawing/2014/main" id="{CEFBAE1F-85F1-4BCF-B3B5-01E00084AD80}"/>
              </a:ext>
            </a:extLst>
          </p:cNvPr>
          <p:cNvSpPr/>
          <p:nvPr/>
        </p:nvSpPr>
        <p:spPr>
          <a:xfrm>
            <a:off x="4914900" y="5114925"/>
            <a:ext cx="1104900" cy="2476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C471BE7D-5609-4463-A300-F56032F280E4}"/>
              </a:ext>
            </a:extLst>
          </p:cNvPr>
          <p:cNvPicPr>
            <a:picLocks noChangeAspect="1"/>
          </p:cNvPicPr>
          <p:nvPr/>
        </p:nvPicPr>
        <p:blipFill rotWithShape="1">
          <a:blip r:embed="rId4"/>
          <a:srcRect l="4558" t="63472" r="64766" b="25417"/>
          <a:stretch/>
        </p:blipFill>
        <p:spPr>
          <a:xfrm>
            <a:off x="6676717" y="5337798"/>
            <a:ext cx="5042205" cy="1027332"/>
          </a:xfrm>
          <a:prstGeom prst="rect">
            <a:avLst/>
          </a:prstGeom>
        </p:spPr>
      </p:pic>
    </p:spTree>
    <p:extLst>
      <p:ext uri="{BB962C8B-B14F-4D97-AF65-F5344CB8AC3E}">
        <p14:creationId xmlns:p14="http://schemas.microsoft.com/office/powerpoint/2010/main" val="2980498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additive="base">
                                        <p:cTn id="1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4" presetClass="exit" presetSubtype="10" fill="hold" grpId="1" nodeType="clickEffect">
                                  <p:stCondLst>
                                    <p:cond delay="0"/>
                                  </p:stCondLst>
                                  <p:childTnLst>
                                    <p:animEffect transition="out" filter="randombar(horizontal)">
                                      <p:cBhvr>
                                        <p:cTn id="23" dur="500"/>
                                        <p:tgtEl>
                                          <p:spTgt spid="7"/>
                                        </p:tgtEl>
                                      </p:cBhvr>
                                    </p:animEffect>
                                    <p:set>
                                      <p:cBhvr>
                                        <p:cTn id="24" dur="1" fill="hold">
                                          <p:stCondLst>
                                            <p:cond delay="499"/>
                                          </p:stCondLst>
                                        </p:cTn>
                                        <p:tgtEl>
                                          <p:spTgt spid="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A2785B-B634-40B9-ADE5-5DE789929B94}"/>
              </a:ext>
            </a:extLst>
          </p:cNvPr>
          <p:cNvSpPr>
            <a:spLocks noGrp="1"/>
          </p:cNvSpPr>
          <p:nvPr>
            <p:ph type="title"/>
          </p:nvPr>
        </p:nvSpPr>
        <p:spPr/>
        <p:txBody>
          <a:bodyPr/>
          <a:lstStyle/>
          <a:p>
            <a:r>
              <a:rPr lang="en-US" altLang="zh-CN" dirty="0"/>
              <a:t>Practice </a:t>
            </a:r>
            <a:r>
              <a:rPr lang="en-US" altLang="zh-CN" dirty="0" err="1"/>
              <a:t>BankAccount</a:t>
            </a:r>
            <a:endParaRPr lang="zh-CN" altLang="en-US" dirty="0"/>
          </a:p>
        </p:txBody>
      </p:sp>
      <p:sp>
        <p:nvSpPr>
          <p:cNvPr id="3" name="内容占位符 2">
            <a:extLst>
              <a:ext uri="{FF2B5EF4-FFF2-40B4-BE49-F238E27FC236}">
                <a16:creationId xmlns:a16="http://schemas.microsoft.com/office/drawing/2014/main" id="{E29BA4C3-BC33-4735-A6F4-BB0A6170BCC6}"/>
              </a:ext>
            </a:extLst>
          </p:cNvPr>
          <p:cNvSpPr>
            <a:spLocks noGrp="1"/>
          </p:cNvSpPr>
          <p:nvPr>
            <p:ph idx="1"/>
          </p:nvPr>
        </p:nvSpPr>
        <p:spPr>
          <a:xfrm>
            <a:off x="838200" y="1862138"/>
            <a:ext cx="10515600" cy="4351338"/>
          </a:xfrm>
        </p:spPr>
        <p:txBody>
          <a:bodyPr/>
          <a:lstStyle/>
          <a:p>
            <a:r>
              <a:rPr lang="en-US" altLang="zh-CN" dirty="0"/>
              <a:t>Variable : password, balance</a:t>
            </a:r>
          </a:p>
          <a:p>
            <a:r>
              <a:rPr lang="en-US" altLang="zh-CN" dirty="0"/>
              <a:t>Constructor : default constructor, constructor</a:t>
            </a:r>
          </a:p>
          <a:p>
            <a:r>
              <a:rPr lang="en-US" altLang="zh-CN" dirty="0"/>
              <a:t>Accessor : </a:t>
            </a:r>
            <a:r>
              <a:rPr lang="en-US" altLang="zh-CN" dirty="0" err="1"/>
              <a:t>getBalance</a:t>
            </a:r>
            <a:endParaRPr lang="en-US" altLang="zh-CN" dirty="0"/>
          </a:p>
          <a:p>
            <a:r>
              <a:rPr lang="en-US" altLang="zh-CN" dirty="0" err="1"/>
              <a:t>Mutator</a:t>
            </a:r>
            <a:r>
              <a:rPr lang="en-US" altLang="zh-CN" dirty="0"/>
              <a:t> : deposit, withdraw</a:t>
            </a:r>
            <a:endParaRPr lang="zh-CN" altLang="en-US" dirty="0"/>
          </a:p>
        </p:txBody>
      </p:sp>
    </p:spTree>
    <p:extLst>
      <p:ext uri="{BB962C8B-B14F-4D97-AF65-F5344CB8AC3E}">
        <p14:creationId xmlns:p14="http://schemas.microsoft.com/office/powerpoint/2010/main" val="248354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9D7533-8178-4947-B9D1-35A497004386}"/>
              </a:ext>
            </a:extLst>
          </p:cNvPr>
          <p:cNvSpPr>
            <a:spLocks noGrp="1"/>
          </p:cNvSpPr>
          <p:nvPr>
            <p:ph type="title"/>
          </p:nvPr>
        </p:nvSpPr>
        <p:spPr/>
        <p:txBody>
          <a:bodyPr/>
          <a:lstStyle/>
          <a:p>
            <a:r>
              <a:rPr lang="en-US" altLang="zh-CN" dirty="0"/>
              <a:t>PASSING PRIMITIVE TYPES AS PARAMETERS</a:t>
            </a:r>
            <a:endParaRPr lang="zh-CN" altLang="en-US" dirty="0"/>
          </a:p>
        </p:txBody>
      </p:sp>
      <p:pic>
        <p:nvPicPr>
          <p:cNvPr id="6" name="图片 5">
            <a:extLst>
              <a:ext uri="{FF2B5EF4-FFF2-40B4-BE49-F238E27FC236}">
                <a16:creationId xmlns:a16="http://schemas.microsoft.com/office/drawing/2014/main" id="{4EF5332A-1D50-4C49-AAD2-64A20F5CF6DF}"/>
              </a:ext>
            </a:extLst>
          </p:cNvPr>
          <p:cNvPicPr>
            <a:picLocks noChangeAspect="1"/>
          </p:cNvPicPr>
          <p:nvPr/>
        </p:nvPicPr>
        <p:blipFill rotWithShape="1">
          <a:blip r:embed="rId2"/>
          <a:srcRect l="5859" t="12500" r="23516" b="15278"/>
          <a:stretch/>
        </p:blipFill>
        <p:spPr>
          <a:xfrm>
            <a:off x="942975" y="1419225"/>
            <a:ext cx="8610600" cy="4953000"/>
          </a:xfrm>
          <a:prstGeom prst="rect">
            <a:avLst/>
          </a:prstGeom>
        </p:spPr>
      </p:pic>
      <p:pic>
        <p:nvPicPr>
          <p:cNvPr id="7" name="图片 6">
            <a:extLst>
              <a:ext uri="{FF2B5EF4-FFF2-40B4-BE49-F238E27FC236}">
                <a16:creationId xmlns:a16="http://schemas.microsoft.com/office/drawing/2014/main" id="{650DD134-4B81-4DA5-B0A8-4BB5C5B8590D}"/>
              </a:ext>
            </a:extLst>
          </p:cNvPr>
          <p:cNvPicPr>
            <a:picLocks noChangeAspect="1"/>
          </p:cNvPicPr>
          <p:nvPr/>
        </p:nvPicPr>
        <p:blipFill rotWithShape="1">
          <a:blip r:embed="rId3"/>
          <a:srcRect l="22735" t="71667" r="55703" b="16805"/>
          <a:stretch/>
        </p:blipFill>
        <p:spPr>
          <a:xfrm>
            <a:off x="6829425" y="2358094"/>
            <a:ext cx="5018069" cy="1509056"/>
          </a:xfrm>
          <a:prstGeom prst="rect">
            <a:avLst/>
          </a:prstGeom>
        </p:spPr>
      </p:pic>
    </p:spTree>
    <p:extLst>
      <p:ext uri="{BB962C8B-B14F-4D97-AF65-F5344CB8AC3E}">
        <p14:creationId xmlns:p14="http://schemas.microsoft.com/office/powerpoint/2010/main" val="2152130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a:extLst>
              <a:ext uri="{FF2B5EF4-FFF2-40B4-BE49-F238E27FC236}">
                <a16:creationId xmlns:a16="http://schemas.microsoft.com/office/drawing/2014/main" id="{2A18A77B-B33C-4B4B-B069-22AFBBFEC94A}"/>
              </a:ext>
            </a:extLst>
          </p:cNvPr>
          <p:cNvCxnSpPr/>
          <p:nvPr/>
        </p:nvCxnSpPr>
        <p:spPr>
          <a:xfrm>
            <a:off x="-37707" y="3450211"/>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BC879CD-73D4-41EE-B493-4B0C6863BDD5}"/>
              </a:ext>
            </a:extLst>
          </p:cNvPr>
          <p:cNvCxnSpPr>
            <a:cxnSpLocks/>
          </p:cNvCxnSpPr>
          <p:nvPr/>
        </p:nvCxnSpPr>
        <p:spPr>
          <a:xfrm>
            <a:off x="5835192" y="-37707"/>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4" name="组合 83">
            <a:extLst>
              <a:ext uri="{FF2B5EF4-FFF2-40B4-BE49-F238E27FC236}">
                <a16:creationId xmlns:a16="http://schemas.microsoft.com/office/drawing/2014/main" id="{C2219F3E-9FC7-45D0-8EE3-B03CD8E3C4F2}"/>
              </a:ext>
            </a:extLst>
          </p:cNvPr>
          <p:cNvGrpSpPr/>
          <p:nvPr/>
        </p:nvGrpSpPr>
        <p:grpSpPr>
          <a:xfrm>
            <a:off x="11764" y="-7882"/>
            <a:ext cx="5105853" cy="2336668"/>
            <a:chOff x="11764" y="10971"/>
            <a:chExt cx="5105853" cy="2336668"/>
          </a:xfrm>
        </p:grpSpPr>
        <p:grpSp>
          <p:nvGrpSpPr>
            <p:cNvPr id="28" name="组合 27">
              <a:extLst>
                <a:ext uri="{FF2B5EF4-FFF2-40B4-BE49-F238E27FC236}">
                  <a16:creationId xmlns:a16="http://schemas.microsoft.com/office/drawing/2014/main" id="{B8E8C613-FC14-4C33-811B-692D918D7310}"/>
                </a:ext>
              </a:extLst>
            </p:cNvPr>
            <p:cNvGrpSpPr/>
            <p:nvPr/>
          </p:nvGrpSpPr>
          <p:grpSpPr>
            <a:xfrm>
              <a:off x="635274" y="1072424"/>
              <a:ext cx="3452486" cy="1275215"/>
              <a:chOff x="635274" y="1072424"/>
              <a:chExt cx="3452486" cy="1275215"/>
            </a:xfrm>
          </p:grpSpPr>
          <p:sp>
            <p:nvSpPr>
              <p:cNvPr id="5" name="矩形 4">
                <a:extLst>
                  <a:ext uri="{FF2B5EF4-FFF2-40B4-BE49-F238E27FC236}">
                    <a16:creationId xmlns:a16="http://schemas.microsoft.com/office/drawing/2014/main" id="{D2BA699C-CA3B-4E86-BDEB-B3F60C8CF6E5}"/>
                  </a:ext>
                </a:extLst>
              </p:cNvPr>
              <p:cNvSpPr/>
              <p:nvPr/>
            </p:nvSpPr>
            <p:spPr>
              <a:xfrm>
                <a:off x="759643" y="1716043"/>
                <a:ext cx="631596" cy="6315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3A0B3ED7-56BF-4BF7-8E0F-E8F464484D95}"/>
                  </a:ext>
                </a:extLst>
              </p:cNvPr>
              <p:cNvSpPr/>
              <p:nvPr/>
            </p:nvSpPr>
            <p:spPr>
              <a:xfrm>
                <a:off x="1986574" y="1716043"/>
                <a:ext cx="631596" cy="6315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BB78C549-2565-403F-AB35-B934CC2404AF}"/>
                  </a:ext>
                </a:extLst>
              </p:cNvPr>
              <p:cNvSpPr/>
              <p:nvPr/>
            </p:nvSpPr>
            <p:spPr>
              <a:xfrm>
                <a:off x="3213505" y="1716043"/>
                <a:ext cx="631596" cy="6315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D9E4719A-6143-4B49-8B15-AA20C6B0B8EB}"/>
                  </a:ext>
                </a:extLst>
              </p:cNvPr>
              <p:cNvSpPr txBox="1"/>
              <p:nvPr/>
            </p:nvSpPr>
            <p:spPr>
              <a:xfrm>
                <a:off x="921389" y="1072424"/>
                <a:ext cx="3166371" cy="646331"/>
              </a:xfrm>
              <a:prstGeom prst="rect">
                <a:avLst/>
              </a:prstGeom>
              <a:noFill/>
            </p:spPr>
            <p:txBody>
              <a:bodyPr wrap="square" rtlCol="0">
                <a:spAutoFit/>
              </a:bodyPr>
              <a:lstStyle/>
              <a:p>
                <a:r>
                  <a:rPr lang="en-US" altLang="zh-CN" sz="3600" dirty="0"/>
                  <a:t>a         b          c</a:t>
                </a:r>
                <a:endParaRPr lang="zh-CN" altLang="en-US" sz="3600" dirty="0"/>
              </a:p>
            </p:txBody>
          </p:sp>
          <p:sp>
            <p:nvSpPr>
              <p:cNvPr id="16" name="文本框 15">
                <a:extLst>
                  <a:ext uri="{FF2B5EF4-FFF2-40B4-BE49-F238E27FC236}">
                    <a16:creationId xmlns:a16="http://schemas.microsoft.com/office/drawing/2014/main" id="{BFCEC0AD-F4C5-4444-9390-27003B9A9166}"/>
                  </a:ext>
                </a:extLst>
              </p:cNvPr>
              <p:cNvSpPr txBox="1"/>
              <p:nvPr/>
            </p:nvSpPr>
            <p:spPr>
              <a:xfrm>
                <a:off x="635274" y="1661417"/>
                <a:ext cx="3452486" cy="646331"/>
              </a:xfrm>
              <a:prstGeom prst="rect">
                <a:avLst/>
              </a:prstGeom>
              <a:noFill/>
            </p:spPr>
            <p:txBody>
              <a:bodyPr wrap="square" rtlCol="0">
                <a:spAutoFit/>
              </a:bodyPr>
              <a:lstStyle/>
              <a:p>
                <a:r>
                  <a:rPr lang="en-US" altLang="zh-CN" sz="3600" dirty="0"/>
                  <a:t> </a:t>
                </a:r>
                <a:r>
                  <a:rPr lang="en-US" altLang="zh-CN" sz="2400" dirty="0"/>
                  <a:t>true           2.3              5</a:t>
                </a:r>
                <a:endParaRPr lang="zh-CN" altLang="en-US" sz="3600" dirty="0"/>
              </a:p>
            </p:txBody>
          </p:sp>
        </p:grpSp>
        <p:sp>
          <p:nvSpPr>
            <p:cNvPr id="41" name="文本框 40">
              <a:extLst>
                <a:ext uri="{FF2B5EF4-FFF2-40B4-BE49-F238E27FC236}">
                  <a16:creationId xmlns:a16="http://schemas.microsoft.com/office/drawing/2014/main" id="{EF891E34-16A8-4E6C-B008-76602DAB03B3}"/>
                </a:ext>
              </a:extLst>
            </p:cNvPr>
            <p:cNvSpPr txBox="1"/>
            <p:nvPr/>
          </p:nvSpPr>
          <p:spPr>
            <a:xfrm>
              <a:off x="11764" y="10971"/>
              <a:ext cx="5105853" cy="461665"/>
            </a:xfrm>
            <a:prstGeom prst="rect">
              <a:avLst/>
            </a:prstGeom>
            <a:noFill/>
          </p:spPr>
          <p:txBody>
            <a:bodyPr wrap="square" rtlCol="0">
              <a:spAutoFit/>
            </a:bodyPr>
            <a:lstStyle/>
            <a:p>
              <a:r>
                <a:rPr lang="en-US" altLang="zh-CN" sz="2400" dirty="0"/>
                <a:t>Just before the foo(a,b,c) method call:</a:t>
              </a:r>
              <a:endParaRPr lang="zh-CN" altLang="en-US" sz="2400" dirty="0"/>
            </a:p>
          </p:txBody>
        </p:sp>
      </p:grpSp>
      <p:grpSp>
        <p:nvGrpSpPr>
          <p:cNvPr id="83" name="组合 82">
            <a:extLst>
              <a:ext uri="{FF2B5EF4-FFF2-40B4-BE49-F238E27FC236}">
                <a16:creationId xmlns:a16="http://schemas.microsoft.com/office/drawing/2014/main" id="{477AF188-EDEC-4758-9DC6-0DB5BA50CE1A}"/>
              </a:ext>
            </a:extLst>
          </p:cNvPr>
          <p:cNvGrpSpPr/>
          <p:nvPr/>
        </p:nvGrpSpPr>
        <p:grpSpPr>
          <a:xfrm>
            <a:off x="-7171" y="3471811"/>
            <a:ext cx="5722171" cy="3102109"/>
            <a:chOff x="-7171" y="3471811"/>
            <a:chExt cx="5722171" cy="3102109"/>
          </a:xfrm>
        </p:grpSpPr>
        <p:sp>
          <p:nvSpPr>
            <p:cNvPr id="62" name="文本框 61">
              <a:extLst>
                <a:ext uri="{FF2B5EF4-FFF2-40B4-BE49-F238E27FC236}">
                  <a16:creationId xmlns:a16="http://schemas.microsoft.com/office/drawing/2014/main" id="{06827129-3900-4E35-A1B3-1875825EB105}"/>
                </a:ext>
              </a:extLst>
            </p:cNvPr>
            <p:cNvSpPr txBox="1"/>
            <p:nvPr/>
          </p:nvSpPr>
          <p:spPr>
            <a:xfrm>
              <a:off x="-7171" y="3471811"/>
              <a:ext cx="5722171" cy="461665"/>
            </a:xfrm>
            <a:prstGeom prst="rect">
              <a:avLst/>
            </a:prstGeom>
            <a:noFill/>
          </p:spPr>
          <p:txBody>
            <a:bodyPr wrap="square" rtlCol="0">
              <a:spAutoFit/>
            </a:bodyPr>
            <a:lstStyle/>
            <a:p>
              <a:r>
                <a:rPr lang="en-US" altLang="zh-CN" sz="2400" dirty="0"/>
                <a:t>Just before exiting the method:</a:t>
              </a:r>
              <a:endParaRPr lang="zh-CN" altLang="en-US" sz="2400" dirty="0"/>
            </a:p>
          </p:txBody>
        </p:sp>
        <p:grpSp>
          <p:nvGrpSpPr>
            <p:cNvPr id="63" name="组合 62">
              <a:extLst>
                <a:ext uri="{FF2B5EF4-FFF2-40B4-BE49-F238E27FC236}">
                  <a16:creationId xmlns:a16="http://schemas.microsoft.com/office/drawing/2014/main" id="{0FA2CDBE-386A-42D0-BE01-327565E02802}"/>
                </a:ext>
              </a:extLst>
            </p:cNvPr>
            <p:cNvGrpSpPr/>
            <p:nvPr/>
          </p:nvGrpSpPr>
          <p:grpSpPr>
            <a:xfrm>
              <a:off x="332194" y="4081025"/>
              <a:ext cx="3452486" cy="1275215"/>
              <a:chOff x="635274" y="1072424"/>
              <a:chExt cx="3452486" cy="1275215"/>
            </a:xfrm>
          </p:grpSpPr>
          <p:sp>
            <p:nvSpPr>
              <p:cNvPr id="70" name="矩形 69">
                <a:extLst>
                  <a:ext uri="{FF2B5EF4-FFF2-40B4-BE49-F238E27FC236}">
                    <a16:creationId xmlns:a16="http://schemas.microsoft.com/office/drawing/2014/main" id="{F40D8916-457A-44D5-81C7-9EB26D8142D3}"/>
                  </a:ext>
                </a:extLst>
              </p:cNvPr>
              <p:cNvSpPr/>
              <p:nvPr/>
            </p:nvSpPr>
            <p:spPr>
              <a:xfrm>
                <a:off x="759643" y="1716043"/>
                <a:ext cx="631596" cy="6315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CE359186-A366-4B83-B03F-9944092F88F0}"/>
                  </a:ext>
                </a:extLst>
              </p:cNvPr>
              <p:cNvSpPr/>
              <p:nvPr/>
            </p:nvSpPr>
            <p:spPr>
              <a:xfrm>
                <a:off x="1986574" y="1716043"/>
                <a:ext cx="631596" cy="6315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BF9C40BA-F240-44B7-9811-191EF22B222F}"/>
                  </a:ext>
                </a:extLst>
              </p:cNvPr>
              <p:cNvSpPr/>
              <p:nvPr/>
            </p:nvSpPr>
            <p:spPr>
              <a:xfrm>
                <a:off x="3213505" y="1716043"/>
                <a:ext cx="631596" cy="6315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a:extLst>
                  <a:ext uri="{FF2B5EF4-FFF2-40B4-BE49-F238E27FC236}">
                    <a16:creationId xmlns:a16="http://schemas.microsoft.com/office/drawing/2014/main" id="{58ED7D3D-DBF4-4A16-A788-DEB7A26407FD}"/>
                  </a:ext>
                </a:extLst>
              </p:cNvPr>
              <p:cNvSpPr txBox="1"/>
              <p:nvPr/>
            </p:nvSpPr>
            <p:spPr>
              <a:xfrm>
                <a:off x="921389" y="1072424"/>
                <a:ext cx="3166371" cy="646331"/>
              </a:xfrm>
              <a:prstGeom prst="rect">
                <a:avLst/>
              </a:prstGeom>
              <a:noFill/>
            </p:spPr>
            <p:txBody>
              <a:bodyPr wrap="square" rtlCol="0">
                <a:spAutoFit/>
              </a:bodyPr>
              <a:lstStyle/>
              <a:p>
                <a:r>
                  <a:rPr lang="en-US" altLang="zh-CN" sz="3600" dirty="0"/>
                  <a:t>a         b          c</a:t>
                </a:r>
                <a:endParaRPr lang="zh-CN" altLang="en-US" sz="3600" dirty="0"/>
              </a:p>
            </p:txBody>
          </p:sp>
          <p:sp>
            <p:nvSpPr>
              <p:cNvPr id="74" name="文本框 73">
                <a:extLst>
                  <a:ext uri="{FF2B5EF4-FFF2-40B4-BE49-F238E27FC236}">
                    <a16:creationId xmlns:a16="http://schemas.microsoft.com/office/drawing/2014/main" id="{F5A61365-147D-4A33-8A48-412E27A4C142}"/>
                  </a:ext>
                </a:extLst>
              </p:cNvPr>
              <p:cNvSpPr txBox="1"/>
              <p:nvPr/>
            </p:nvSpPr>
            <p:spPr>
              <a:xfrm>
                <a:off x="635274" y="1661417"/>
                <a:ext cx="3452486" cy="646331"/>
              </a:xfrm>
              <a:prstGeom prst="rect">
                <a:avLst/>
              </a:prstGeom>
              <a:noFill/>
            </p:spPr>
            <p:txBody>
              <a:bodyPr wrap="square" rtlCol="0">
                <a:spAutoFit/>
              </a:bodyPr>
              <a:lstStyle/>
              <a:p>
                <a:r>
                  <a:rPr lang="en-US" altLang="zh-CN" sz="3600" dirty="0"/>
                  <a:t> </a:t>
                </a:r>
                <a:r>
                  <a:rPr lang="en-US" altLang="zh-CN" sz="2400" dirty="0"/>
                  <a:t>true           2.3              5</a:t>
                </a:r>
                <a:endParaRPr lang="zh-CN" altLang="en-US" sz="3600" dirty="0"/>
              </a:p>
            </p:txBody>
          </p:sp>
        </p:grpSp>
        <p:grpSp>
          <p:nvGrpSpPr>
            <p:cNvPr id="64" name="组合 63">
              <a:extLst>
                <a:ext uri="{FF2B5EF4-FFF2-40B4-BE49-F238E27FC236}">
                  <a16:creationId xmlns:a16="http://schemas.microsoft.com/office/drawing/2014/main" id="{375A1B27-E562-4C3A-9368-269CB6808EC9}"/>
                </a:ext>
              </a:extLst>
            </p:cNvPr>
            <p:cNvGrpSpPr/>
            <p:nvPr/>
          </p:nvGrpSpPr>
          <p:grpSpPr>
            <a:xfrm>
              <a:off x="294486" y="5298705"/>
              <a:ext cx="3490194" cy="1275215"/>
              <a:chOff x="597566" y="1072424"/>
              <a:chExt cx="3490194" cy="1275215"/>
            </a:xfrm>
          </p:grpSpPr>
          <p:sp>
            <p:nvSpPr>
              <p:cNvPr id="65" name="矩形 64">
                <a:extLst>
                  <a:ext uri="{FF2B5EF4-FFF2-40B4-BE49-F238E27FC236}">
                    <a16:creationId xmlns:a16="http://schemas.microsoft.com/office/drawing/2014/main" id="{E913BF63-DDC1-4C95-81CA-F2050A529B8E}"/>
                  </a:ext>
                </a:extLst>
              </p:cNvPr>
              <p:cNvSpPr/>
              <p:nvPr/>
            </p:nvSpPr>
            <p:spPr>
              <a:xfrm>
                <a:off x="759643" y="1716043"/>
                <a:ext cx="631596" cy="6315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47D1DF51-5010-4973-A969-0E4DDCA12046}"/>
                  </a:ext>
                </a:extLst>
              </p:cNvPr>
              <p:cNvSpPr/>
              <p:nvPr/>
            </p:nvSpPr>
            <p:spPr>
              <a:xfrm>
                <a:off x="1986574" y="1716043"/>
                <a:ext cx="631596" cy="6315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a:extLst>
                  <a:ext uri="{FF2B5EF4-FFF2-40B4-BE49-F238E27FC236}">
                    <a16:creationId xmlns:a16="http://schemas.microsoft.com/office/drawing/2014/main" id="{FCFBF045-5822-412A-943F-7B6905BB039A}"/>
                  </a:ext>
                </a:extLst>
              </p:cNvPr>
              <p:cNvSpPr/>
              <p:nvPr/>
            </p:nvSpPr>
            <p:spPr>
              <a:xfrm>
                <a:off x="3213505" y="1716043"/>
                <a:ext cx="631596" cy="6315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a:extLst>
                  <a:ext uri="{FF2B5EF4-FFF2-40B4-BE49-F238E27FC236}">
                    <a16:creationId xmlns:a16="http://schemas.microsoft.com/office/drawing/2014/main" id="{4C7C4474-4AEC-4100-AAC4-A981D337EB32}"/>
                  </a:ext>
                </a:extLst>
              </p:cNvPr>
              <p:cNvSpPr txBox="1"/>
              <p:nvPr/>
            </p:nvSpPr>
            <p:spPr>
              <a:xfrm>
                <a:off x="921389" y="1072424"/>
                <a:ext cx="3166371" cy="646331"/>
              </a:xfrm>
              <a:prstGeom prst="rect">
                <a:avLst/>
              </a:prstGeom>
              <a:noFill/>
            </p:spPr>
            <p:txBody>
              <a:bodyPr wrap="square" rtlCol="0">
                <a:spAutoFit/>
              </a:bodyPr>
              <a:lstStyle/>
              <a:p>
                <a:r>
                  <a:rPr lang="en-US" altLang="zh-CN" sz="3600" dirty="0"/>
                  <a:t>x         y          z</a:t>
                </a:r>
                <a:endParaRPr lang="zh-CN" altLang="en-US" sz="3600" dirty="0"/>
              </a:p>
            </p:txBody>
          </p:sp>
          <p:sp>
            <p:nvSpPr>
              <p:cNvPr id="69" name="文本框 68">
                <a:extLst>
                  <a:ext uri="{FF2B5EF4-FFF2-40B4-BE49-F238E27FC236}">
                    <a16:creationId xmlns:a16="http://schemas.microsoft.com/office/drawing/2014/main" id="{821B21B0-0E52-4C36-8B00-4CEE7DBD9B97}"/>
                  </a:ext>
                </a:extLst>
              </p:cNvPr>
              <p:cNvSpPr txBox="1"/>
              <p:nvPr/>
            </p:nvSpPr>
            <p:spPr>
              <a:xfrm>
                <a:off x="597566" y="1661417"/>
                <a:ext cx="3452486" cy="646331"/>
              </a:xfrm>
              <a:prstGeom prst="rect">
                <a:avLst/>
              </a:prstGeom>
              <a:noFill/>
            </p:spPr>
            <p:txBody>
              <a:bodyPr wrap="square" rtlCol="0">
                <a:spAutoFit/>
              </a:bodyPr>
              <a:lstStyle/>
              <a:p>
                <a:r>
                  <a:rPr lang="en-US" altLang="zh-CN" sz="3600" dirty="0"/>
                  <a:t> </a:t>
                </a:r>
                <a:r>
                  <a:rPr lang="en-US" altLang="zh-CN" sz="2400" dirty="0"/>
                  <a:t>false           4.3              9</a:t>
                </a:r>
                <a:endParaRPr lang="zh-CN" altLang="en-US" sz="3600" dirty="0"/>
              </a:p>
            </p:txBody>
          </p:sp>
        </p:grpSp>
      </p:grpSp>
      <p:grpSp>
        <p:nvGrpSpPr>
          <p:cNvPr id="98" name="组合 97">
            <a:extLst>
              <a:ext uri="{FF2B5EF4-FFF2-40B4-BE49-F238E27FC236}">
                <a16:creationId xmlns:a16="http://schemas.microsoft.com/office/drawing/2014/main" id="{5B294CA8-B69C-45BA-9C82-387156D79462}"/>
              </a:ext>
            </a:extLst>
          </p:cNvPr>
          <p:cNvGrpSpPr/>
          <p:nvPr/>
        </p:nvGrpSpPr>
        <p:grpSpPr>
          <a:xfrm>
            <a:off x="5853939" y="3455730"/>
            <a:ext cx="5105853" cy="2109669"/>
            <a:chOff x="5851199" y="3453530"/>
            <a:chExt cx="5105853" cy="2109669"/>
          </a:xfrm>
        </p:grpSpPr>
        <p:grpSp>
          <p:nvGrpSpPr>
            <p:cNvPr id="76" name="组合 75">
              <a:extLst>
                <a:ext uri="{FF2B5EF4-FFF2-40B4-BE49-F238E27FC236}">
                  <a16:creationId xmlns:a16="http://schemas.microsoft.com/office/drawing/2014/main" id="{CE9CC572-2B69-4D77-BC2A-7F0AD8E7E114}"/>
                </a:ext>
              </a:extLst>
            </p:cNvPr>
            <p:cNvGrpSpPr/>
            <p:nvPr/>
          </p:nvGrpSpPr>
          <p:grpSpPr>
            <a:xfrm>
              <a:off x="6396591" y="4287984"/>
              <a:ext cx="3452486" cy="1275215"/>
              <a:chOff x="635274" y="1072424"/>
              <a:chExt cx="3452486" cy="1275215"/>
            </a:xfrm>
          </p:grpSpPr>
          <p:sp>
            <p:nvSpPr>
              <p:cNvPr id="78" name="矩形 77">
                <a:extLst>
                  <a:ext uri="{FF2B5EF4-FFF2-40B4-BE49-F238E27FC236}">
                    <a16:creationId xmlns:a16="http://schemas.microsoft.com/office/drawing/2014/main" id="{126EFAD7-296E-4232-AC38-7628C3452678}"/>
                  </a:ext>
                </a:extLst>
              </p:cNvPr>
              <p:cNvSpPr/>
              <p:nvPr/>
            </p:nvSpPr>
            <p:spPr>
              <a:xfrm>
                <a:off x="759643" y="1716043"/>
                <a:ext cx="631596" cy="6315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a:extLst>
                  <a:ext uri="{FF2B5EF4-FFF2-40B4-BE49-F238E27FC236}">
                    <a16:creationId xmlns:a16="http://schemas.microsoft.com/office/drawing/2014/main" id="{7774B43E-9C97-4529-8657-E22616458DB9}"/>
                  </a:ext>
                </a:extLst>
              </p:cNvPr>
              <p:cNvSpPr/>
              <p:nvPr/>
            </p:nvSpPr>
            <p:spPr>
              <a:xfrm>
                <a:off x="1986574" y="1716043"/>
                <a:ext cx="631596" cy="6315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a:extLst>
                  <a:ext uri="{FF2B5EF4-FFF2-40B4-BE49-F238E27FC236}">
                    <a16:creationId xmlns:a16="http://schemas.microsoft.com/office/drawing/2014/main" id="{5B5567AF-098E-4A60-A535-65CE0C55C005}"/>
                  </a:ext>
                </a:extLst>
              </p:cNvPr>
              <p:cNvSpPr/>
              <p:nvPr/>
            </p:nvSpPr>
            <p:spPr>
              <a:xfrm>
                <a:off x="3213505" y="1716043"/>
                <a:ext cx="631596" cy="6315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文本框 80">
                <a:extLst>
                  <a:ext uri="{FF2B5EF4-FFF2-40B4-BE49-F238E27FC236}">
                    <a16:creationId xmlns:a16="http://schemas.microsoft.com/office/drawing/2014/main" id="{52F89909-B3D9-4D60-A795-DB69DC6A5B14}"/>
                  </a:ext>
                </a:extLst>
              </p:cNvPr>
              <p:cNvSpPr txBox="1"/>
              <p:nvPr/>
            </p:nvSpPr>
            <p:spPr>
              <a:xfrm>
                <a:off x="921389" y="1072424"/>
                <a:ext cx="3166371" cy="646331"/>
              </a:xfrm>
              <a:prstGeom prst="rect">
                <a:avLst/>
              </a:prstGeom>
              <a:noFill/>
            </p:spPr>
            <p:txBody>
              <a:bodyPr wrap="square" rtlCol="0">
                <a:spAutoFit/>
              </a:bodyPr>
              <a:lstStyle/>
              <a:p>
                <a:r>
                  <a:rPr lang="en-US" altLang="zh-CN" sz="3600" dirty="0"/>
                  <a:t>a         b          c</a:t>
                </a:r>
                <a:endParaRPr lang="zh-CN" altLang="en-US" sz="3600" dirty="0"/>
              </a:p>
            </p:txBody>
          </p:sp>
          <p:sp>
            <p:nvSpPr>
              <p:cNvPr id="82" name="文本框 81">
                <a:extLst>
                  <a:ext uri="{FF2B5EF4-FFF2-40B4-BE49-F238E27FC236}">
                    <a16:creationId xmlns:a16="http://schemas.microsoft.com/office/drawing/2014/main" id="{988CA8BD-C21F-4642-911E-2A7511A2B20D}"/>
                  </a:ext>
                </a:extLst>
              </p:cNvPr>
              <p:cNvSpPr txBox="1"/>
              <p:nvPr/>
            </p:nvSpPr>
            <p:spPr>
              <a:xfrm>
                <a:off x="635274" y="1661417"/>
                <a:ext cx="3452486" cy="646331"/>
              </a:xfrm>
              <a:prstGeom prst="rect">
                <a:avLst/>
              </a:prstGeom>
              <a:noFill/>
            </p:spPr>
            <p:txBody>
              <a:bodyPr wrap="square" rtlCol="0">
                <a:spAutoFit/>
              </a:bodyPr>
              <a:lstStyle/>
              <a:p>
                <a:r>
                  <a:rPr lang="en-US" altLang="zh-CN" sz="3600" dirty="0"/>
                  <a:t> </a:t>
                </a:r>
                <a:r>
                  <a:rPr lang="en-US" altLang="zh-CN" sz="2400" dirty="0"/>
                  <a:t>true           2.3              5</a:t>
                </a:r>
                <a:endParaRPr lang="zh-CN" altLang="en-US" sz="3600" dirty="0"/>
              </a:p>
            </p:txBody>
          </p:sp>
        </p:grpSp>
        <p:sp>
          <p:nvSpPr>
            <p:cNvPr id="77" name="文本框 76">
              <a:extLst>
                <a:ext uri="{FF2B5EF4-FFF2-40B4-BE49-F238E27FC236}">
                  <a16:creationId xmlns:a16="http://schemas.microsoft.com/office/drawing/2014/main" id="{2FE4D709-07AE-4AF8-8D2E-03E14E219A8F}"/>
                </a:ext>
              </a:extLst>
            </p:cNvPr>
            <p:cNvSpPr txBox="1"/>
            <p:nvPr/>
          </p:nvSpPr>
          <p:spPr>
            <a:xfrm>
              <a:off x="5851199" y="3453530"/>
              <a:ext cx="5105853" cy="461665"/>
            </a:xfrm>
            <a:prstGeom prst="rect">
              <a:avLst/>
            </a:prstGeom>
            <a:noFill/>
          </p:spPr>
          <p:txBody>
            <a:bodyPr wrap="square" rtlCol="0">
              <a:spAutoFit/>
            </a:bodyPr>
            <a:lstStyle/>
            <a:p>
              <a:r>
                <a:rPr lang="en-US" altLang="zh-CN" sz="2400" dirty="0"/>
                <a:t>After exiting the method:</a:t>
              </a:r>
              <a:endParaRPr lang="zh-CN" altLang="en-US" sz="2400" dirty="0"/>
            </a:p>
          </p:txBody>
        </p:sp>
      </p:grpSp>
      <p:grpSp>
        <p:nvGrpSpPr>
          <p:cNvPr id="97" name="组合 96">
            <a:extLst>
              <a:ext uri="{FF2B5EF4-FFF2-40B4-BE49-F238E27FC236}">
                <a16:creationId xmlns:a16="http://schemas.microsoft.com/office/drawing/2014/main" id="{19650448-4AB4-487F-B5EC-AFA5C4081277}"/>
              </a:ext>
            </a:extLst>
          </p:cNvPr>
          <p:cNvGrpSpPr/>
          <p:nvPr/>
        </p:nvGrpSpPr>
        <p:grpSpPr>
          <a:xfrm>
            <a:off x="5857742" y="0"/>
            <a:ext cx="5722171" cy="3014004"/>
            <a:chOff x="5853939" y="4738"/>
            <a:chExt cx="5722171" cy="3014004"/>
          </a:xfrm>
        </p:grpSpPr>
        <p:sp>
          <p:nvSpPr>
            <p:cNvPr id="4" name="文本框 3">
              <a:extLst>
                <a:ext uri="{FF2B5EF4-FFF2-40B4-BE49-F238E27FC236}">
                  <a16:creationId xmlns:a16="http://schemas.microsoft.com/office/drawing/2014/main" id="{35FFB089-F717-464F-B332-B36437FF424E}"/>
                </a:ext>
              </a:extLst>
            </p:cNvPr>
            <p:cNvSpPr txBox="1"/>
            <p:nvPr/>
          </p:nvSpPr>
          <p:spPr>
            <a:xfrm>
              <a:off x="5853939" y="4738"/>
              <a:ext cx="5722171" cy="461665"/>
            </a:xfrm>
            <a:prstGeom prst="rect">
              <a:avLst/>
            </a:prstGeom>
            <a:noFill/>
          </p:spPr>
          <p:txBody>
            <a:bodyPr wrap="square" rtlCol="0">
              <a:spAutoFit/>
            </a:bodyPr>
            <a:lstStyle/>
            <a:p>
              <a:r>
                <a:rPr lang="en-US" altLang="zh-CN" sz="2400" dirty="0"/>
                <a:t>At the time of the foo(a,b,c) method call:</a:t>
              </a:r>
              <a:endParaRPr lang="zh-CN" altLang="en-US" sz="2400" dirty="0"/>
            </a:p>
          </p:txBody>
        </p:sp>
        <p:grpSp>
          <p:nvGrpSpPr>
            <p:cNvPr id="85" name="组合 84">
              <a:extLst>
                <a:ext uri="{FF2B5EF4-FFF2-40B4-BE49-F238E27FC236}">
                  <a16:creationId xmlns:a16="http://schemas.microsoft.com/office/drawing/2014/main" id="{DB8B439E-01F6-4F29-A29F-047EF4CAD8C6}"/>
                </a:ext>
              </a:extLst>
            </p:cNvPr>
            <p:cNvGrpSpPr/>
            <p:nvPr/>
          </p:nvGrpSpPr>
          <p:grpSpPr>
            <a:xfrm>
              <a:off x="6099041" y="525847"/>
              <a:ext cx="3452486" cy="1275215"/>
              <a:chOff x="635274" y="1072424"/>
              <a:chExt cx="3452486" cy="1275215"/>
            </a:xfrm>
          </p:grpSpPr>
          <p:sp>
            <p:nvSpPr>
              <p:cNvPr id="86" name="矩形 85">
                <a:extLst>
                  <a:ext uri="{FF2B5EF4-FFF2-40B4-BE49-F238E27FC236}">
                    <a16:creationId xmlns:a16="http://schemas.microsoft.com/office/drawing/2014/main" id="{D654021D-D9DE-4D34-9EBE-D2FB7A84A948}"/>
                  </a:ext>
                </a:extLst>
              </p:cNvPr>
              <p:cNvSpPr/>
              <p:nvPr/>
            </p:nvSpPr>
            <p:spPr>
              <a:xfrm>
                <a:off x="759643" y="1716043"/>
                <a:ext cx="631596" cy="6315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a:extLst>
                  <a:ext uri="{FF2B5EF4-FFF2-40B4-BE49-F238E27FC236}">
                    <a16:creationId xmlns:a16="http://schemas.microsoft.com/office/drawing/2014/main" id="{836E3325-D095-4EB9-B894-50B060CC209E}"/>
                  </a:ext>
                </a:extLst>
              </p:cNvPr>
              <p:cNvSpPr/>
              <p:nvPr/>
            </p:nvSpPr>
            <p:spPr>
              <a:xfrm>
                <a:off x="1986574" y="1716043"/>
                <a:ext cx="631596" cy="6315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id="{24A2CF30-6F16-42D5-9EE3-9B9064C5F9FD}"/>
                  </a:ext>
                </a:extLst>
              </p:cNvPr>
              <p:cNvSpPr/>
              <p:nvPr/>
            </p:nvSpPr>
            <p:spPr>
              <a:xfrm>
                <a:off x="3213505" y="1716043"/>
                <a:ext cx="631596" cy="6315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文本框 88">
                <a:extLst>
                  <a:ext uri="{FF2B5EF4-FFF2-40B4-BE49-F238E27FC236}">
                    <a16:creationId xmlns:a16="http://schemas.microsoft.com/office/drawing/2014/main" id="{5CA2F506-E820-4259-BE76-377A332013ED}"/>
                  </a:ext>
                </a:extLst>
              </p:cNvPr>
              <p:cNvSpPr txBox="1"/>
              <p:nvPr/>
            </p:nvSpPr>
            <p:spPr>
              <a:xfrm>
                <a:off x="921389" y="1072424"/>
                <a:ext cx="3166371" cy="646331"/>
              </a:xfrm>
              <a:prstGeom prst="rect">
                <a:avLst/>
              </a:prstGeom>
              <a:noFill/>
            </p:spPr>
            <p:txBody>
              <a:bodyPr wrap="square" rtlCol="0">
                <a:spAutoFit/>
              </a:bodyPr>
              <a:lstStyle/>
              <a:p>
                <a:r>
                  <a:rPr lang="en-US" altLang="zh-CN" sz="3600" dirty="0"/>
                  <a:t>a         b          c</a:t>
                </a:r>
                <a:endParaRPr lang="zh-CN" altLang="en-US" sz="3600" dirty="0"/>
              </a:p>
            </p:txBody>
          </p:sp>
          <p:sp>
            <p:nvSpPr>
              <p:cNvPr id="90" name="文本框 89">
                <a:extLst>
                  <a:ext uri="{FF2B5EF4-FFF2-40B4-BE49-F238E27FC236}">
                    <a16:creationId xmlns:a16="http://schemas.microsoft.com/office/drawing/2014/main" id="{975CF074-6106-47E9-9854-F6D3E72E5F82}"/>
                  </a:ext>
                </a:extLst>
              </p:cNvPr>
              <p:cNvSpPr txBox="1"/>
              <p:nvPr/>
            </p:nvSpPr>
            <p:spPr>
              <a:xfrm>
                <a:off x="635274" y="1661417"/>
                <a:ext cx="3452486" cy="646331"/>
              </a:xfrm>
              <a:prstGeom prst="rect">
                <a:avLst/>
              </a:prstGeom>
              <a:noFill/>
            </p:spPr>
            <p:txBody>
              <a:bodyPr wrap="square" rtlCol="0">
                <a:spAutoFit/>
              </a:bodyPr>
              <a:lstStyle/>
              <a:p>
                <a:r>
                  <a:rPr lang="en-US" altLang="zh-CN" sz="3600" dirty="0"/>
                  <a:t> </a:t>
                </a:r>
                <a:r>
                  <a:rPr lang="en-US" altLang="zh-CN" sz="2400" dirty="0"/>
                  <a:t>true           2.3              5</a:t>
                </a:r>
                <a:endParaRPr lang="zh-CN" altLang="en-US" sz="3600" dirty="0"/>
              </a:p>
            </p:txBody>
          </p:sp>
        </p:grpSp>
        <p:grpSp>
          <p:nvGrpSpPr>
            <p:cNvPr id="91" name="组合 90">
              <a:extLst>
                <a:ext uri="{FF2B5EF4-FFF2-40B4-BE49-F238E27FC236}">
                  <a16:creationId xmlns:a16="http://schemas.microsoft.com/office/drawing/2014/main" id="{7EA37199-AE55-419E-B1D3-1F7A0A2E4469}"/>
                </a:ext>
              </a:extLst>
            </p:cNvPr>
            <p:cNvGrpSpPr/>
            <p:nvPr/>
          </p:nvGrpSpPr>
          <p:grpSpPr>
            <a:xfrm>
              <a:off x="6099041" y="1743527"/>
              <a:ext cx="3452486" cy="1275215"/>
              <a:chOff x="635274" y="1072424"/>
              <a:chExt cx="3452486" cy="1275215"/>
            </a:xfrm>
          </p:grpSpPr>
          <p:sp>
            <p:nvSpPr>
              <p:cNvPr id="92" name="矩形 91">
                <a:extLst>
                  <a:ext uri="{FF2B5EF4-FFF2-40B4-BE49-F238E27FC236}">
                    <a16:creationId xmlns:a16="http://schemas.microsoft.com/office/drawing/2014/main" id="{8AE37444-41C6-4C55-BC0F-D6220758520F}"/>
                  </a:ext>
                </a:extLst>
              </p:cNvPr>
              <p:cNvSpPr/>
              <p:nvPr/>
            </p:nvSpPr>
            <p:spPr>
              <a:xfrm>
                <a:off x="759643" y="1716043"/>
                <a:ext cx="631596" cy="6315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a:extLst>
                  <a:ext uri="{FF2B5EF4-FFF2-40B4-BE49-F238E27FC236}">
                    <a16:creationId xmlns:a16="http://schemas.microsoft.com/office/drawing/2014/main" id="{A6C9CB5E-7EBC-475C-9415-A81CECB44BA0}"/>
                  </a:ext>
                </a:extLst>
              </p:cNvPr>
              <p:cNvSpPr/>
              <p:nvPr/>
            </p:nvSpPr>
            <p:spPr>
              <a:xfrm>
                <a:off x="1986574" y="1716043"/>
                <a:ext cx="631596" cy="6315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22047C83-845B-41BF-B055-D3FB2514EDD2}"/>
                  </a:ext>
                </a:extLst>
              </p:cNvPr>
              <p:cNvSpPr/>
              <p:nvPr/>
            </p:nvSpPr>
            <p:spPr>
              <a:xfrm>
                <a:off x="3213505" y="1716043"/>
                <a:ext cx="631596" cy="6315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文本框 94">
                <a:extLst>
                  <a:ext uri="{FF2B5EF4-FFF2-40B4-BE49-F238E27FC236}">
                    <a16:creationId xmlns:a16="http://schemas.microsoft.com/office/drawing/2014/main" id="{526FBEC5-17EC-4860-B2A1-BF16EAD92A7C}"/>
                  </a:ext>
                </a:extLst>
              </p:cNvPr>
              <p:cNvSpPr txBox="1"/>
              <p:nvPr/>
            </p:nvSpPr>
            <p:spPr>
              <a:xfrm>
                <a:off x="921389" y="1072424"/>
                <a:ext cx="3166371" cy="646331"/>
              </a:xfrm>
              <a:prstGeom prst="rect">
                <a:avLst/>
              </a:prstGeom>
              <a:noFill/>
            </p:spPr>
            <p:txBody>
              <a:bodyPr wrap="square" rtlCol="0">
                <a:spAutoFit/>
              </a:bodyPr>
              <a:lstStyle/>
              <a:p>
                <a:r>
                  <a:rPr lang="en-US" altLang="zh-CN" sz="3600" dirty="0"/>
                  <a:t>x         y          z</a:t>
                </a:r>
                <a:endParaRPr lang="zh-CN" altLang="en-US" sz="3600" dirty="0"/>
              </a:p>
            </p:txBody>
          </p:sp>
          <p:sp>
            <p:nvSpPr>
              <p:cNvPr id="96" name="文本框 95">
                <a:extLst>
                  <a:ext uri="{FF2B5EF4-FFF2-40B4-BE49-F238E27FC236}">
                    <a16:creationId xmlns:a16="http://schemas.microsoft.com/office/drawing/2014/main" id="{9C03DA3E-BB61-471F-99AF-08293CD49873}"/>
                  </a:ext>
                </a:extLst>
              </p:cNvPr>
              <p:cNvSpPr txBox="1"/>
              <p:nvPr/>
            </p:nvSpPr>
            <p:spPr>
              <a:xfrm>
                <a:off x="635274" y="1661417"/>
                <a:ext cx="3452486" cy="646331"/>
              </a:xfrm>
              <a:prstGeom prst="rect">
                <a:avLst/>
              </a:prstGeom>
              <a:noFill/>
            </p:spPr>
            <p:txBody>
              <a:bodyPr wrap="square" rtlCol="0">
                <a:spAutoFit/>
              </a:bodyPr>
              <a:lstStyle/>
              <a:p>
                <a:r>
                  <a:rPr lang="en-US" altLang="zh-CN" sz="3600" dirty="0"/>
                  <a:t> </a:t>
                </a:r>
                <a:r>
                  <a:rPr lang="en-US" altLang="zh-CN" sz="2400" dirty="0"/>
                  <a:t>true           2.3              5</a:t>
                </a:r>
                <a:endParaRPr lang="zh-CN" altLang="en-US" sz="3600" dirty="0"/>
              </a:p>
            </p:txBody>
          </p:sp>
        </p:grpSp>
      </p:grpSp>
    </p:spTree>
    <p:extLst>
      <p:ext uri="{BB962C8B-B14F-4D97-AF65-F5344CB8AC3E}">
        <p14:creationId xmlns:p14="http://schemas.microsoft.com/office/powerpoint/2010/main" val="75199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7"/>
                                        </p:tgtEl>
                                        <p:attrNameLst>
                                          <p:attrName>style.visibility</p:attrName>
                                        </p:attrNameLst>
                                      </p:cBhvr>
                                      <p:to>
                                        <p:strVal val="visible"/>
                                      </p:to>
                                    </p:set>
                                    <p:animEffect transition="in" filter="fade">
                                      <p:cBhvr>
                                        <p:cTn id="12" dur="500"/>
                                        <p:tgtEl>
                                          <p:spTgt spid="9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3"/>
                                        </p:tgtEl>
                                        <p:attrNameLst>
                                          <p:attrName>style.visibility</p:attrName>
                                        </p:attrNameLst>
                                      </p:cBhvr>
                                      <p:to>
                                        <p:strVal val="visible"/>
                                      </p:to>
                                    </p:set>
                                    <p:animEffect transition="in" filter="fade">
                                      <p:cBhvr>
                                        <p:cTn id="17" dur="500"/>
                                        <p:tgtEl>
                                          <p:spTgt spid="8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8"/>
                                        </p:tgtEl>
                                        <p:attrNameLst>
                                          <p:attrName>style.visibility</p:attrName>
                                        </p:attrNameLst>
                                      </p:cBhvr>
                                      <p:to>
                                        <p:strVal val="visible"/>
                                      </p:to>
                                    </p:set>
                                    <p:animEffect transition="in" filter="fade">
                                      <p:cBhvr>
                                        <p:cTn id="22"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2D589C-7B98-4CAD-B470-574C0F0F42A1}"/>
              </a:ext>
            </a:extLst>
          </p:cNvPr>
          <p:cNvSpPr>
            <a:spLocks noGrp="1"/>
          </p:cNvSpPr>
          <p:nvPr>
            <p:ph type="title"/>
          </p:nvPr>
        </p:nvSpPr>
        <p:spPr/>
        <p:txBody>
          <a:bodyPr/>
          <a:lstStyle/>
          <a:p>
            <a:r>
              <a:rPr lang="en-US" altLang="zh-CN" dirty="0"/>
              <a:t>PASSING OBJECTS AS PARAMETERS</a:t>
            </a:r>
            <a:endParaRPr lang="zh-CN" altLang="en-US" dirty="0"/>
          </a:p>
        </p:txBody>
      </p:sp>
      <p:pic>
        <p:nvPicPr>
          <p:cNvPr id="4" name="图片 3">
            <a:extLst>
              <a:ext uri="{FF2B5EF4-FFF2-40B4-BE49-F238E27FC236}">
                <a16:creationId xmlns:a16="http://schemas.microsoft.com/office/drawing/2014/main" id="{D8A25227-9AA9-4708-8B7C-6A9C805603B3}"/>
              </a:ext>
            </a:extLst>
          </p:cNvPr>
          <p:cNvPicPr>
            <a:picLocks noChangeAspect="1"/>
          </p:cNvPicPr>
          <p:nvPr/>
        </p:nvPicPr>
        <p:blipFill rotWithShape="1">
          <a:blip r:embed="rId2"/>
          <a:srcRect l="6875" t="28041" r="11547" b="21650"/>
          <a:stretch/>
        </p:blipFill>
        <p:spPr>
          <a:xfrm>
            <a:off x="838200" y="1272619"/>
            <a:ext cx="9946064" cy="3450210"/>
          </a:xfrm>
          <a:prstGeom prst="rect">
            <a:avLst/>
          </a:prstGeom>
        </p:spPr>
      </p:pic>
      <p:pic>
        <p:nvPicPr>
          <p:cNvPr id="6" name="图片 5">
            <a:extLst>
              <a:ext uri="{FF2B5EF4-FFF2-40B4-BE49-F238E27FC236}">
                <a16:creationId xmlns:a16="http://schemas.microsoft.com/office/drawing/2014/main" id="{25A5891D-8297-4ED3-B1DD-1EAA606092DA}"/>
              </a:ext>
            </a:extLst>
          </p:cNvPr>
          <p:cNvPicPr>
            <a:picLocks noChangeAspect="1"/>
          </p:cNvPicPr>
          <p:nvPr/>
        </p:nvPicPr>
        <p:blipFill rotWithShape="1">
          <a:blip r:embed="rId3"/>
          <a:srcRect l="16544" t="53883" r="58325" b="34708"/>
          <a:stretch/>
        </p:blipFill>
        <p:spPr>
          <a:xfrm>
            <a:off x="904972" y="4722828"/>
            <a:ext cx="7309289" cy="1866507"/>
          </a:xfrm>
          <a:prstGeom prst="rect">
            <a:avLst/>
          </a:prstGeom>
        </p:spPr>
      </p:pic>
    </p:spTree>
    <p:extLst>
      <p:ext uri="{BB962C8B-B14F-4D97-AF65-F5344CB8AC3E}">
        <p14:creationId xmlns:p14="http://schemas.microsoft.com/office/powerpoint/2010/main" val="1189471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99687018-CB44-4247-805B-7EA201B53F49}"/>
              </a:ext>
            </a:extLst>
          </p:cNvPr>
          <p:cNvGrpSpPr/>
          <p:nvPr/>
        </p:nvGrpSpPr>
        <p:grpSpPr>
          <a:xfrm>
            <a:off x="6033158" y="1023967"/>
            <a:ext cx="5533534" cy="3453765"/>
            <a:chOff x="5816339" y="1023967"/>
            <a:chExt cx="5533534" cy="3453765"/>
          </a:xfrm>
        </p:grpSpPr>
        <p:sp>
          <p:nvSpPr>
            <p:cNvPr id="4" name="矩形 3">
              <a:extLst>
                <a:ext uri="{FF2B5EF4-FFF2-40B4-BE49-F238E27FC236}">
                  <a16:creationId xmlns:a16="http://schemas.microsoft.com/office/drawing/2014/main" id="{163A68AA-5395-4F69-B4CF-380F22323DDD}"/>
                </a:ext>
              </a:extLst>
            </p:cNvPr>
            <p:cNvSpPr/>
            <p:nvPr/>
          </p:nvSpPr>
          <p:spPr>
            <a:xfrm>
              <a:off x="5816339" y="1023967"/>
              <a:ext cx="5533534" cy="34537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FB3A69F7-B2DE-4B8D-89E3-2F5B722E1E7B}"/>
                </a:ext>
              </a:extLst>
            </p:cNvPr>
            <p:cNvSpPr txBox="1"/>
            <p:nvPr/>
          </p:nvSpPr>
          <p:spPr>
            <a:xfrm>
              <a:off x="6466789" y="2332436"/>
              <a:ext cx="3233393" cy="584775"/>
            </a:xfrm>
            <a:prstGeom prst="rect">
              <a:avLst/>
            </a:prstGeom>
            <a:noFill/>
          </p:spPr>
          <p:txBody>
            <a:bodyPr wrap="square" rtlCol="0">
              <a:spAutoFit/>
            </a:bodyPr>
            <a:lstStyle/>
            <a:p>
              <a:r>
                <a:rPr lang="en-US" altLang="zh-CN" sz="3200" dirty="0"/>
                <a:t>password</a:t>
              </a:r>
              <a:endParaRPr lang="zh-CN" altLang="en-US" sz="3200" dirty="0"/>
            </a:p>
          </p:txBody>
        </p:sp>
        <p:sp>
          <p:nvSpPr>
            <p:cNvPr id="6" name="文本框 5">
              <a:extLst>
                <a:ext uri="{FF2B5EF4-FFF2-40B4-BE49-F238E27FC236}">
                  <a16:creationId xmlns:a16="http://schemas.microsoft.com/office/drawing/2014/main" id="{0926D92B-3C74-46E1-9A75-7871D93C53B0}"/>
                </a:ext>
              </a:extLst>
            </p:cNvPr>
            <p:cNvSpPr txBox="1"/>
            <p:nvPr/>
          </p:nvSpPr>
          <p:spPr>
            <a:xfrm>
              <a:off x="7269638" y="1321323"/>
              <a:ext cx="3233393" cy="707886"/>
            </a:xfrm>
            <a:prstGeom prst="rect">
              <a:avLst/>
            </a:prstGeom>
            <a:noFill/>
          </p:spPr>
          <p:txBody>
            <a:bodyPr wrap="square" rtlCol="0">
              <a:spAutoFit/>
            </a:bodyPr>
            <a:lstStyle/>
            <a:p>
              <a:r>
                <a:rPr lang="en-US" altLang="zh-CN" sz="4000" dirty="0" err="1"/>
                <a:t>BankAccount</a:t>
              </a:r>
              <a:endParaRPr lang="zh-CN" altLang="en-US" sz="4000" dirty="0"/>
            </a:p>
          </p:txBody>
        </p:sp>
        <p:sp>
          <p:nvSpPr>
            <p:cNvPr id="7" name="文本框 6">
              <a:extLst>
                <a:ext uri="{FF2B5EF4-FFF2-40B4-BE49-F238E27FC236}">
                  <a16:creationId xmlns:a16="http://schemas.microsoft.com/office/drawing/2014/main" id="{848F2A0F-6D3E-4411-B3BF-A40FFA93564B}"/>
                </a:ext>
              </a:extLst>
            </p:cNvPr>
            <p:cNvSpPr txBox="1"/>
            <p:nvPr/>
          </p:nvSpPr>
          <p:spPr>
            <a:xfrm>
              <a:off x="6466789" y="3145030"/>
              <a:ext cx="3233393" cy="584775"/>
            </a:xfrm>
            <a:prstGeom prst="rect">
              <a:avLst/>
            </a:prstGeom>
            <a:noFill/>
          </p:spPr>
          <p:txBody>
            <a:bodyPr wrap="square" rtlCol="0">
              <a:spAutoFit/>
            </a:bodyPr>
            <a:lstStyle/>
            <a:p>
              <a:r>
                <a:rPr lang="en-US" altLang="zh-CN" sz="3200" dirty="0"/>
                <a:t>balance</a:t>
              </a:r>
              <a:endParaRPr lang="zh-CN" altLang="en-US" sz="2800" dirty="0"/>
            </a:p>
          </p:txBody>
        </p:sp>
        <p:sp>
          <p:nvSpPr>
            <p:cNvPr id="8" name="矩形 7">
              <a:extLst>
                <a:ext uri="{FF2B5EF4-FFF2-40B4-BE49-F238E27FC236}">
                  <a16:creationId xmlns:a16="http://schemas.microsoft.com/office/drawing/2014/main" id="{5CF78F4F-5C7B-4548-A4E8-03FCD17E7F49}"/>
                </a:ext>
              </a:extLst>
            </p:cNvPr>
            <p:cNvSpPr/>
            <p:nvPr/>
          </p:nvSpPr>
          <p:spPr>
            <a:xfrm>
              <a:off x="8371002" y="2332437"/>
              <a:ext cx="1979630" cy="44026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a:t>
              </a:r>
              <a:r>
                <a:rPr lang="en-US" altLang="zh-CN" sz="2800" dirty="0" err="1">
                  <a:solidFill>
                    <a:schemeClr val="bg1"/>
                  </a:solidFill>
                </a:rPr>
                <a:t>AndyS</a:t>
              </a:r>
              <a:r>
                <a:rPr lang="en-US" altLang="zh-CN" sz="2800" dirty="0">
                  <a:solidFill>
                    <a:schemeClr val="bg1"/>
                  </a:solidFill>
                </a:rPr>
                <a:t>”</a:t>
              </a:r>
              <a:r>
                <a:rPr lang="en-US" altLang="zh-CN" sz="2800" dirty="0"/>
                <a:t>”</a:t>
              </a:r>
              <a:endParaRPr lang="zh-CN" altLang="en-US" sz="2800" dirty="0"/>
            </a:p>
          </p:txBody>
        </p:sp>
        <p:sp>
          <p:nvSpPr>
            <p:cNvPr id="9" name="矩形 8">
              <a:extLst>
                <a:ext uri="{FF2B5EF4-FFF2-40B4-BE49-F238E27FC236}">
                  <a16:creationId xmlns:a16="http://schemas.microsoft.com/office/drawing/2014/main" id="{5B291BB3-3888-4D91-9EDE-3ED1F1BD3640}"/>
                </a:ext>
              </a:extLst>
            </p:cNvPr>
            <p:cNvSpPr/>
            <p:nvPr/>
          </p:nvSpPr>
          <p:spPr>
            <a:xfrm>
              <a:off x="8371002" y="3168566"/>
              <a:ext cx="1979630" cy="44026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7</a:t>
              </a:r>
              <a:endParaRPr lang="zh-CN" altLang="en-US" sz="2800" dirty="0">
                <a:solidFill>
                  <a:schemeClr val="bg1"/>
                </a:solidFill>
              </a:endParaRPr>
            </a:p>
          </p:txBody>
        </p:sp>
      </p:grpSp>
      <p:sp>
        <p:nvSpPr>
          <p:cNvPr id="11" name="矩形 10">
            <a:extLst>
              <a:ext uri="{FF2B5EF4-FFF2-40B4-BE49-F238E27FC236}">
                <a16:creationId xmlns:a16="http://schemas.microsoft.com/office/drawing/2014/main" id="{6965A1D0-91EB-4B1A-A36A-E4612CEBCDC1}"/>
              </a:ext>
            </a:extLst>
          </p:cNvPr>
          <p:cNvSpPr/>
          <p:nvPr/>
        </p:nvSpPr>
        <p:spPr>
          <a:xfrm>
            <a:off x="472916" y="1781666"/>
            <a:ext cx="2097463" cy="678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5</a:t>
            </a:r>
            <a:endParaRPr lang="zh-CN" altLang="en-US" sz="2800" dirty="0"/>
          </a:p>
        </p:txBody>
      </p:sp>
      <p:sp>
        <p:nvSpPr>
          <p:cNvPr id="13" name="文本框 12">
            <a:extLst>
              <a:ext uri="{FF2B5EF4-FFF2-40B4-BE49-F238E27FC236}">
                <a16:creationId xmlns:a16="http://schemas.microsoft.com/office/drawing/2014/main" id="{7F575B4C-DCC7-4AF8-9A2A-94E45A87756E}"/>
              </a:ext>
            </a:extLst>
          </p:cNvPr>
          <p:cNvSpPr txBox="1"/>
          <p:nvPr/>
        </p:nvSpPr>
        <p:spPr>
          <a:xfrm>
            <a:off x="1131216" y="1196891"/>
            <a:ext cx="5344998" cy="523220"/>
          </a:xfrm>
          <a:prstGeom prst="rect">
            <a:avLst/>
          </a:prstGeom>
          <a:noFill/>
        </p:spPr>
        <p:txBody>
          <a:bodyPr wrap="square" rtlCol="0">
            <a:spAutoFit/>
          </a:bodyPr>
          <a:lstStyle/>
          <a:p>
            <a:r>
              <a:rPr lang="en-US" altLang="zh-CN" sz="2800" dirty="0"/>
              <a:t>FEE                    </a:t>
            </a:r>
            <a:r>
              <a:rPr lang="en-US" altLang="zh-CN" sz="2800" dirty="0" err="1"/>
              <a:t>andysAccount</a:t>
            </a:r>
            <a:endParaRPr lang="zh-CN" altLang="en-US" sz="2800" dirty="0"/>
          </a:p>
        </p:txBody>
      </p:sp>
      <p:sp>
        <p:nvSpPr>
          <p:cNvPr id="14" name="矩形 13">
            <a:extLst>
              <a:ext uri="{FF2B5EF4-FFF2-40B4-BE49-F238E27FC236}">
                <a16:creationId xmlns:a16="http://schemas.microsoft.com/office/drawing/2014/main" id="{7F5C4034-732B-4C8D-99AB-96C52A394A4F}"/>
              </a:ext>
            </a:extLst>
          </p:cNvPr>
          <p:cNvSpPr/>
          <p:nvPr/>
        </p:nvSpPr>
        <p:spPr>
          <a:xfrm>
            <a:off x="3334735" y="1781666"/>
            <a:ext cx="2097463" cy="678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a16="http://schemas.microsoft.com/office/drawing/2014/main" id="{457725D7-7E88-4CDA-B7AD-251923DF5327}"/>
              </a:ext>
            </a:extLst>
          </p:cNvPr>
          <p:cNvSpPr/>
          <p:nvPr/>
        </p:nvSpPr>
        <p:spPr>
          <a:xfrm>
            <a:off x="4863447" y="1789876"/>
            <a:ext cx="1781666" cy="670520"/>
          </a:xfrm>
          <a:prstGeom prst="rightArrow">
            <a:avLst/>
          </a:prstGeom>
          <a:solidFill>
            <a:srgbClr val="FF66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0E1CAA12-25B5-4411-B2F8-581CCD1C171F}"/>
              </a:ext>
            </a:extLst>
          </p:cNvPr>
          <p:cNvSpPr txBox="1"/>
          <p:nvPr/>
        </p:nvSpPr>
        <p:spPr>
          <a:xfrm>
            <a:off x="18850" y="18851"/>
            <a:ext cx="6947555" cy="523220"/>
          </a:xfrm>
          <a:prstGeom prst="rect">
            <a:avLst/>
          </a:prstGeom>
          <a:noFill/>
        </p:spPr>
        <p:txBody>
          <a:bodyPr wrap="square" rtlCol="0">
            <a:spAutoFit/>
          </a:bodyPr>
          <a:lstStyle/>
          <a:p>
            <a:r>
              <a:rPr lang="en-US" altLang="zh-CN" sz="2800" dirty="0"/>
              <a:t>Before the </a:t>
            </a:r>
            <a:r>
              <a:rPr lang="en-US" altLang="zh-CN" sz="2800" dirty="0" err="1"/>
              <a:t>chargeFee</a:t>
            </a:r>
            <a:r>
              <a:rPr lang="en-US" altLang="zh-CN" sz="2800" dirty="0"/>
              <a:t> method call:</a:t>
            </a:r>
            <a:endParaRPr lang="zh-CN" altLang="en-US" sz="2800" dirty="0"/>
          </a:p>
        </p:txBody>
      </p:sp>
    </p:spTree>
    <p:extLst>
      <p:ext uri="{BB962C8B-B14F-4D97-AF65-F5344CB8AC3E}">
        <p14:creationId xmlns:p14="http://schemas.microsoft.com/office/powerpoint/2010/main" val="11483515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99687018-CB44-4247-805B-7EA201B53F49}"/>
              </a:ext>
            </a:extLst>
          </p:cNvPr>
          <p:cNvGrpSpPr/>
          <p:nvPr/>
        </p:nvGrpSpPr>
        <p:grpSpPr>
          <a:xfrm>
            <a:off x="6033158" y="1023967"/>
            <a:ext cx="5533534" cy="3453765"/>
            <a:chOff x="5816339" y="1023967"/>
            <a:chExt cx="5533534" cy="3453765"/>
          </a:xfrm>
        </p:grpSpPr>
        <p:sp>
          <p:nvSpPr>
            <p:cNvPr id="4" name="矩形 3">
              <a:extLst>
                <a:ext uri="{FF2B5EF4-FFF2-40B4-BE49-F238E27FC236}">
                  <a16:creationId xmlns:a16="http://schemas.microsoft.com/office/drawing/2014/main" id="{163A68AA-5395-4F69-B4CF-380F22323DDD}"/>
                </a:ext>
              </a:extLst>
            </p:cNvPr>
            <p:cNvSpPr/>
            <p:nvPr/>
          </p:nvSpPr>
          <p:spPr>
            <a:xfrm>
              <a:off x="5816339" y="1023967"/>
              <a:ext cx="5533534" cy="34537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FB3A69F7-B2DE-4B8D-89E3-2F5B722E1E7B}"/>
                </a:ext>
              </a:extLst>
            </p:cNvPr>
            <p:cNvSpPr txBox="1"/>
            <p:nvPr/>
          </p:nvSpPr>
          <p:spPr>
            <a:xfrm>
              <a:off x="6466789" y="2332436"/>
              <a:ext cx="3233393" cy="584775"/>
            </a:xfrm>
            <a:prstGeom prst="rect">
              <a:avLst/>
            </a:prstGeom>
            <a:noFill/>
          </p:spPr>
          <p:txBody>
            <a:bodyPr wrap="square" rtlCol="0">
              <a:spAutoFit/>
            </a:bodyPr>
            <a:lstStyle/>
            <a:p>
              <a:r>
                <a:rPr lang="en-US" altLang="zh-CN" sz="3200" dirty="0"/>
                <a:t>password</a:t>
              </a:r>
              <a:endParaRPr lang="zh-CN" altLang="en-US" sz="3200" dirty="0"/>
            </a:p>
          </p:txBody>
        </p:sp>
        <p:sp>
          <p:nvSpPr>
            <p:cNvPr id="6" name="文本框 5">
              <a:extLst>
                <a:ext uri="{FF2B5EF4-FFF2-40B4-BE49-F238E27FC236}">
                  <a16:creationId xmlns:a16="http://schemas.microsoft.com/office/drawing/2014/main" id="{0926D92B-3C74-46E1-9A75-7871D93C53B0}"/>
                </a:ext>
              </a:extLst>
            </p:cNvPr>
            <p:cNvSpPr txBox="1"/>
            <p:nvPr/>
          </p:nvSpPr>
          <p:spPr>
            <a:xfrm>
              <a:off x="7269638" y="1321323"/>
              <a:ext cx="3233393" cy="707886"/>
            </a:xfrm>
            <a:prstGeom prst="rect">
              <a:avLst/>
            </a:prstGeom>
            <a:noFill/>
          </p:spPr>
          <p:txBody>
            <a:bodyPr wrap="square" rtlCol="0">
              <a:spAutoFit/>
            </a:bodyPr>
            <a:lstStyle/>
            <a:p>
              <a:r>
                <a:rPr lang="en-US" altLang="zh-CN" sz="4000" dirty="0" err="1"/>
                <a:t>BankAccount</a:t>
              </a:r>
              <a:endParaRPr lang="zh-CN" altLang="en-US" sz="4000" dirty="0"/>
            </a:p>
          </p:txBody>
        </p:sp>
        <p:sp>
          <p:nvSpPr>
            <p:cNvPr id="7" name="文本框 6">
              <a:extLst>
                <a:ext uri="{FF2B5EF4-FFF2-40B4-BE49-F238E27FC236}">
                  <a16:creationId xmlns:a16="http://schemas.microsoft.com/office/drawing/2014/main" id="{848F2A0F-6D3E-4411-B3BF-A40FFA93564B}"/>
                </a:ext>
              </a:extLst>
            </p:cNvPr>
            <p:cNvSpPr txBox="1"/>
            <p:nvPr/>
          </p:nvSpPr>
          <p:spPr>
            <a:xfrm>
              <a:off x="6466789" y="3145030"/>
              <a:ext cx="3233393" cy="584775"/>
            </a:xfrm>
            <a:prstGeom prst="rect">
              <a:avLst/>
            </a:prstGeom>
            <a:noFill/>
          </p:spPr>
          <p:txBody>
            <a:bodyPr wrap="square" rtlCol="0">
              <a:spAutoFit/>
            </a:bodyPr>
            <a:lstStyle/>
            <a:p>
              <a:r>
                <a:rPr lang="en-US" altLang="zh-CN" sz="3200" dirty="0"/>
                <a:t>balance</a:t>
              </a:r>
              <a:endParaRPr lang="zh-CN" altLang="en-US" sz="2800" dirty="0"/>
            </a:p>
          </p:txBody>
        </p:sp>
        <p:sp>
          <p:nvSpPr>
            <p:cNvPr id="8" name="矩形 7">
              <a:extLst>
                <a:ext uri="{FF2B5EF4-FFF2-40B4-BE49-F238E27FC236}">
                  <a16:creationId xmlns:a16="http://schemas.microsoft.com/office/drawing/2014/main" id="{5CF78F4F-5C7B-4548-A4E8-03FCD17E7F49}"/>
                </a:ext>
              </a:extLst>
            </p:cNvPr>
            <p:cNvSpPr/>
            <p:nvPr/>
          </p:nvSpPr>
          <p:spPr>
            <a:xfrm>
              <a:off x="8371002" y="2332437"/>
              <a:ext cx="1979630" cy="44026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a:t>
              </a:r>
              <a:r>
                <a:rPr lang="en-US" altLang="zh-CN" sz="2800" dirty="0" err="1">
                  <a:solidFill>
                    <a:schemeClr val="bg1"/>
                  </a:solidFill>
                </a:rPr>
                <a:t>AndyS</a:t>
              </a:r>
              <a:r>
                <a:rPr lang="en-US" altLang="zh-CN" sz="2800" dirty="0">
                  <a:solidFill>
                    <a:schemeClr val="bg1"/>
                  </a:solidFill>
                </a:rPr>
                <a:t>”</a:t>
              </a:r>
              <a:r>
                <a:rPr lang="en-US" altLang="zh-CN" sz="2800" dirty="0"/>
                <a:t>”</a:t>
              </a:r>
              <a:endParaRPr lang="zh-CN" altLang="en-US" sz="2800" dirty="0"/>
            </a:p>
          </p:txBody>
        </p:sp>
        <p:sp>
          <p:nvSpPr>
            <p:cNvPr id="9" name="矩形 8">
              <a:extLst>
                <a:ext uri="{FF2B5EF4-FFF2-40B4-BE49-F238E27FC236}">
                  <a16:creationId xmlns:a16="http://schemas.microsoft.com/office/drawing/2014/main" id="{5B291BB3-3888-4D91-9EDE-3ED1F1BD3640}"/>
                </a:ext>
              </a:extLst>
            </p:cNvPr>
            <p:cNvSpPr/>
            <p:nvPr/>
          </p:nvSpPr>
          <p:spPr>
            <a:xfrm>
              <a:off x="8371002" y="3168566"/>
              <a:ext cx="1979630" cy="44026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7</a:t>
              </a:r>
              <a:endParaRPr lang="zh-CN" altLang="en-US" sz="2800" dirty="0">
                <a:solidFill>
                  <a:schemeClr val="bg1"/>
                </a:solidFill>
              </a:endParaRPr>
            </a:p>
          </p:txBody>
        </p:sp>
      </p:grpSp>
      <p:grpSp>
        <p:nvGrpSpPr>
          <p:cNvPr id="2" name="组合 1">
            <a:extLst>
              <a:ext uri="{FF2B5EF4-FFF2-40B4-BE49-F238E27FC236}">
                <a16:creationId xmlns:a16="http://schemas.microsoft.com/office/drawing/2014/main" id="{5AC808F3-A78E-4A0F-A265-104E28127180}"/>
              </a:ext>
            </a:extLst>
          </p:cNvPr>
          <p:cNvGrpSpPr/>
          <p:nvPr/>
        </p:nvGrpSpPr>
        <p:grpSpPr>
          <a:xfrm>
            <a:off x="472916" y="1196891"/>
            <a:ext cx="6172197" cy="1263505"/>
            <a:chOff x="472916" y="1196891"/>
            <a:chExt cx="6172197" cy="1263505"/>
          </a:xfrm>
        </p:grpSpPr>
        <p:sp>
          <p:nvSpPr>
            <p:cNvPr id="11" name="矩形 10">
              <a:extLst>
                <a:ext uri="{FF2B5EF4-FFF2-40B4-BE49-F238E27FC236}">
                  <a16:creationId xmlns:a16="http://schemas.microsoft.com/office/drawing/2014/main" id="{6965A1D0-91EB-4B1A-A36A-E4612CEBCDC1}"/>
                </a:ext>
              </a:extLst>
            </p:cNvPr>
            <p:cNvSpPr/>
            <p:nvPr/>
          </p:nvSpPr>
          <p:spPr>
            <a:xfrm>
              <a:off x="472916" y="1781666"/>
              <a:ext cx="2097463" cy="678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5</a:t>
              </a:r>
              <a:endParaRPr lang="zh-CN" altLang="en-US" sz="2800" dirty="0"/>
            </a:p>
          </p:txBody>
        </p:sp>
        <p:sp>
          <p:nvSpPr>
            <p:cNvPr id="13" name="文本框 12">
              <a:extLst>
                <a:ext uri="{FF2B5EF4-FFF2-40B4-BE49-F238E27FC236}">
                  <a16:creationId xmlns:a16="http://schemas.microsoft.com/office/drawing/2014/main" id="{7F575B4C-DCC7-4AF8-9A2A-94E45A87756E}"/>
                </a:ext>
              </a:extLst>
            </p:cNvPr>
            <p:cNvSpPr txBox="1"/>
            <p:nvPr/>
          </p:nvSpPr>
          <p:spPr>
            <a:xfrm>
              <a:off x="1131216" y="1196891"/>
              <a:ext cx="5344998" cy="523220"/>
            </a:xfrm>
            <a:prstGeom prst="rect">
              <a:avLst/>
            </a:prstGeom>
            <a:noFill/>
          </p:spPr>
          <p:txBody>
            <a:bodyPr wrap="square" rtlCol="0">
              <a:spAutoFit/>
            </a:bodyPr>
            <a:lstStyle/>
            <a:p>
              <a:r>
                <a:rPr lang="en-US" altLang="zh-CN" sz="2800" dirty="0"/>
                <a:t>FEE                    </a:t>
              </a:r>
              <a:r>
                <a:rPr lang="en-US" altLang="zh-CN" sz="2800" dirty="0" err="1"/>
                <a:t>andysAccount</a:t>
              </a:r>
              <a:endParaRPr lang="zh-CN" altLang="en-US" sz="2800" dirty="0"/>
            </a:p>
          </p:txBody>
        </p:sp>
        <p:sp>
          <p:nvSpPr>
            <p:cNvPr id="14" name="矩形 13">
              <a:extLst>
                <a:ext uri="{FF2B5EF4-FFF2-40B4-BE49-F238E27FC236}">
                  <a16:creationId xmlns:a16="http://schemas.microsoft.com/office/drawing/2014/main" id="{7F5C4034-732B-4C8D-99AB-96C52A394A4F}"/>
                </a:ext>
              </a:extLst>
            </p:cNvPr>
            <p:cNvSpPr/>
            <p:nvPr/>
          </p:nvSpPr>
          <p:spPr>
            <a:xfrm>
              <a:off x="3334735" y="1781666"/>
              <a:ext cx="2097463" cy="678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a16="http://schemas.microsoft.com/office/drawing/2014/main" id="{457725D7-7E88-4CDA-B7AD-251923DF5327}"/>
                </a:ext>
              </a:extLst>
            </p:cNvPr>
            <p:cNvSpPr/>
            <p:nvPr/>
          </p:nvSpPr>
          <p:spPr>
            <a:xfrm>
              <a:off x="4863447" y="1789876"/>
              <a:ext cx="1781666" cy="670520"/>
            </a:xfrm>
            <a:prstGeom prst="rightArrow">
              <a:avLst/>
            </a:prstGeom>
            <a:solidFill>
              <a:srgbClr val="FF66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0E1CAA12-25B5-4411-B2F8-581CCD1C171F}"/>
              </a:ext>
            </a:extLst>
          </p:cNvPr>
          <p:cNvSpPr txBox="1"/>
          <p:nvPr/>
        </p:nvSpPr>
        <p:spPr>
          <a:xfrm>
            <a:off x="18850" y="18851"/>
            <a:ext cx="6947555" cy="523220"/>
          </a:xfrm>
          <a:prstGeom prst="rect">
            <a:avLst/>
          </a:prstGeom>
          <a:noFill/>
        </p:spPr>
        <p:txBody>
          <a:bodyPr wrap="square" rtlCol="0">
            <a:spAutoFit/>
          </a:bodyPr>
          <a:lstStyle/>
          <a:p>
            <a:r>
              <a:rPr lang="en-US" altLang="zh-CN" sz="2800" dirty="0"/>
              <a:t>At the time of the </a:t>
            </a:r>
            <a:r>
              <a:rPr lang="en-US" altLang="zh-CN" sz="2800" dirty="0" err="1"/>
              <a:t>chargeFee</a:t>
            </a:r>
            <a:r>
              <a:rPr lang="en-US" altLang="zh-CN" sz="2800" dirty="0"/>
              <a:t> method call:</a:t>
            </a:r>
            <a:endParaRPr lang="zh-CN" altLang="en-US" sz="2800" dirty="0"/>
          </a:p>
        </p:txBody>
      </p:sp>
      <p:sp>
        <p:nvSpPr>
          <p:cNvPr id="16" name="矩形 15">
            <a:extLst>
              <a:ext uri="{FF2B5EF4-FFF2-40B4-BE49-F238E27FC236}">
                <a16:creationId xmlns:a16="http://schemas.microsoft.com/office/drawing/2014/main" id="{BF115B15-984C-4A4D-B6BB-AB27F148A576}"/>
              </a:ext>
            </a:extLst>
          </p:cNvPr>
          <p:cNvSpPr/>
          <p:nvPr/>
        </p:nvSpPr>
        <p:spPr>
          <a:xfrm>
            <a:off x="461138" y="3422086"/>
            <a:ext cx="2097463" cy="678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5</a:t>
            </a:r>
            <a:endParaRPr lang="zh-CN" altLang="en-US" sz="2800" dirty="0"/>
          </a:p>
        </p:txBody>
      </p:sp>
      <p:sp>
        <p:nvSpPr>
          <p:cNvPr id="19" name="文本框 18">
            <a:extLst>
              <a:ext uri="{FF2B5EF4-FFF2-40B4-BE49-F238E27FC236}">
                <a16:creationId xmlns:a16="http://schemas.microsoft.com/office/drawing/2014/main" id="{1C74F058-9E02-4AAA-A6AD-BED4919CBF07}"/>
              </a:ext>
            </a:extLst>
          </p:cNvPr>
          <p:cNvSpPr txBox="1"/>
          <p:nvPr/>
        </p:nvSpPr>
        <p:spPr>
          <a:xfrm>
            <a:off x="1119438" y="2837311"/>
            <a:ext cx="5344998" cy="523220"/>
          </a:xfrm>
          <a:prstGeom prst="rect">
            <a:avLst/>
          </a:prstGeom>
          <a:noFill/>
        </p:spPr>
        <p:txBody>
          <a:bodyPr wrap="square" rtlCol="0">
            <a:spAutoFit/>
          </a:bodyPr>
          <a:lstStyle/>
          <a:p>
            <a:r>
              <a:rPr lang="en-US" altLang="zh-CN" sz="2800" dirty="0"/>
              <a:t>fee                                b</a:t>
            </a:r>
            <a:endParaRPr lang="zh-CN" altLang="en-US" sz="2800" dirty="0"/>
          </a:p>
        </p:txBody>
      </p:sp>
      <p:sp>
        <p:nvSpPr>
          <p:cNvPr id="20" name="矩形 19">
            <a:extLst>
              <a:ext uri="{FF2B5EF4-FFF2-40B4-BE49-F238E27FC236}">
                <a16:creationId xmlns:a16="http://schemas.microsoft.com/office/drawing/2014/main" id="{95460D72-C1B1-4115-B589-6E57D0C1FE97}"/>
              </a:ext>
            </a:extLst>
          </p:cNvPr>
          <p:cNvSpPr/>
          <p:nvPr/>
        </p:nvSpPr>
        <p:spPr>
          <a:xfrm>
            <a:off x="3322957" y="3422086"/>
            <a:ext cx="2097463" cy="678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右 20">
            <a:extLst>
              <a:ext uri="{FF2B5EF4-FFF2-40B4-BE49-F238E27FC236}">
                <a16:creationId xmlns:a16="http://schemas.microsoft.com/office/drawing/2014/main" id="{43D88DCD-72D7-477D-B3E9-6D278A1E5F94}"/>
              </a:ext>
            </a:extLst>
          </p:cNvPr>
          <p:cNvSpPr/>
          <p:nvPr/>
        </p:nvSpPr>
        <p:spPr>
          <a:xfrm>
            <a:off x="4851669" y="3430296"/>
            <a:ext cx="1781666" cy="670520"/>
          </a:xfrm>
          <a:prstGeom prst="rightArrow">
            <a:avLst/>
          </a:prstGeom>
          <a:solidFill>
            <a:srgbClr val="FF66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E874F8FC-CF9F-4D70-9F65-CE2B51B8B99C}"/>
              </a:ext>
            </a:extLst>
          </p:cNvPr>
          <p:cNvSpPr/>
          <p:nvPr/>
        </p:nvSpPr>
        <p:spPr>
          <a:xfrm>
            <a:off x="461137" y="5173566"/>
            <a:ext cx="2097463" cy="678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a:t>
            </a:r>
            <a:r>
              <a:rPr lang="en-US" altLang="zh-CN" sz="2800" dirty="0" err="1"/>
              <a:t>AndyS</a:t>
            </a:r>
            <a:r>
              <a:rPr lang="en-US" altLang="zh-CN" sz="2800" dirty="0"/>
              <a:t>”</a:t>
            </a:r>
            <a:endParaRPr lang="zh-CN" altLang="en-US" sz="2800" dirty="0"/>
          </a:p>
        </p:txBody>
      </p:sp>
      <p:cxnSp>
        <p:nvCxnSpPr>
          <p:cNvPr id="12" name="连接符: 曲线 11">
            <a:extLst>
              <a:ext uri="{FF2B5EF4-FFF2-40B4-BE49-F238E27FC236}">
                <a16:creationId xmlns:a16="http://schemas.microsoft.com/office/drawing/2014/main" id="{870D7770-28CD-4A14-94D0-0F208FE7B3C2}"/>
              </a:ext>
            </a:extLst>
          </p:cNvPr>
          <p:cNvCxnSpPr>
            <a:cxnSpLocks/>
            <a:stCxn id="11" idx="1"/>
            <a:endCxn id="16" idx="1"/>
          </p:cNvCxnSpPr>
          <p:nvPr/>
        </p:nvCxnSpPr>
        <p:spPr>
          <a:xfrm rot="10800000" flipV="1">
            <a:off x="461138" y="2121031"/>
            <a:ext cx="11778" cy="1640420"/>
          </a:xfrm>
          <a:prstGeom prst="curvedConnector3">
            <a:avLst>
              <a:gd name="adj1" fmla="val 3081389"/>
            </a:avLst>
          </a:prstGeom>
          <a:ln w="762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5" name="连接符: 曲线 24">
            <a:extLst>
              <a:ext uri="{FF2B5EF4-FFF2-40B4-BE49-F238E27FC236}">
                <a16:creationId xmlns:a16="http://schemas.microsoft.com/office/drawing/2014/main" id="{9E7AED53-1529-460A-864E-A11DAE58786B}"/>
              </a:ext>
            </a:extLst>
          </p:cNvPr>
          <p:cNvCxnSpPr>
            <a:cxnSpLocks/>
          </p:cNvCxnSpPr>
          <p:nvPr/>
        </p:nvCxnSpPr>
        <p:spPr>
          <a:xfrm rot="10800000" flipV="1">
            <a:off x="3338681" y="2128361"/>
            <a:ext cx="11778" cy="1640420"/>
          </a:xfrm>
          <a:prstGeom prst="curvedConnector3">
            <a:avLst>
              <a:gd name="adj1" fmla="val 3081389"/>
            </a:avLst>
          </a:prstGeom>
          <a:ln w="762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7ABA1BD2-6912-4241-ACDA-9DBB431A5CF5}"/>
              </a:ext>
            </a:extLst>
          </p:cNvPr>
          <p:cNvSpPr txBox="1"/>
          <p:nvPr/>
        </p:nvSpPr>
        <p:spPr>
          <a:xfrm>
            <a:off x="744717" y="4650346"/>
            <a:ext cx="1611984" cy="523220"/>
          </a:xfrm>
          <a:prstGeom prst="rect">
            <a:avLst/>
          </a:prstGeom>
          <a:noFill/>
        </p:spPr>
        <p:txBody>
          <a:bodyPr wrap="square" rtlCol="0">
            <a:spAutoFit/>
          </a:bodyPr>
          <a:lstStyle/>
          <a:p>
            <a:r>
              <a:rPr lang="en-US" altLang="zh-CN" sz="2800" dirty="0"/>
              <a:t>password</a:t>
            </a:r>
            <a:endParaRPr lang="zh-CN" altLang="en-US" sz="2800" dirty="0"/>
          </a:p>
        </p:txBody>
      </p:sp>
    </p:spTree>
    <p:extLst>
      <p:ext uri="{BB962C8B-B14F-4D97-AF65-F5344CB8AC3E}">
        <p14:creationId xmlns:p14="http://schemas.microsoft.com/office/powerpoint/2010/main" val="41610573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63A68AA-5395-4F69-B4CF-380F22323DDD}"/>
              </a:ext>
            </a:extLst>
          </p:cNvPr>
          <p:cNvSpPr/>
          <p:nvPr/>
        </p:nvSpPr>
        <p:spPr>
          <a:xfrm>
            <a:off x="6033158" y="1023967"/>
            <a:ext cx="5530840" cy="31198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FB3A69F7-B2DE-4B8D-89E3-2F5B722E1E7B}"/>
              </a:ext>
            </a:extLst>
          </p:cNvPr>
          <p:cNvSpPr txBox="1"/>
          <p:nvPr/>
        </p:nvSpPr>
        <p:spPr>
          <a:xfrm>
            <a:off x="6683608" y="2332436"/>
            <a:ext cx="3231819" cy="584775"/>
          </a:xfrm>
          <a:prstGeom prst="rect">
            <a:avLst/>
          </a:prstGeom>
          <a:noFill/>
        </p:spPr>
        <p:txBody>
          <a:bodyPr wrap="square" rtlCol="0">
            <a:spAutoFit/>
          </a:bodyPr>
          <a:lstStyle/>
          <a:p>
            <a:r>
              <a:rPr lang="en-US" altLang="zh-CN" sz="3200" dirty="0"/>
              <a:t>password</a:t>
            </a:r>
            <a:endParaRPr lang="zh-CN" altLang="en-US" sz="3200" dirty="0"/>
          </a:p>
        </p:txBody>
      </p:sp>
      <p:sp>
        <p:nvSpPr>
          <p:cNvPr id="6" name="文本框 5">
            <a:extLst>
              <a:ext uri="{FF2B5EF4-FFF2-40B4-BE49-F238E27FC236}">
                <a16:creationId xmlns:a16="http://schemas.microsoft.com/office/drawing/2014/main" id="{0926D92B-3C74-46E1-9A75-7871D93C53B0}"/>
              </a:ext>
            </a:extLst>
          </p:cNvPr>
          <p:cNvSpPr txBox="1"/>
          <p:nvPr/>
        </p:nvSpPr>
        <p:spPr>
          <a:xfrm>
            <a:off x="7486457" y="1321323"/>
            <a:ext cx="3231819" cy="707886"/>
          </a:xfrm>
          <a:prstGeom prst="rect">
            <a:avLst/>
          </a:prstGeom>
          <a:noFill/>
        </p:spPr>
        <p:txBody>
          <a:bodyPr wrap="square" rtlCol="0">
            <a:spAutoFit/>
          </a:bodyPr>
          <a:lstStyle/>
          <a:p>
            <a:r>
              <a:rPr lang="en-US" altLang="zh-CN" sz="4000" dirty="0" err="1"/>
              <a:t>BankAccount</a:t>
            </a:r>
            <a:endParaRPr lang="zh-CN" altLang="en-US" sz="4000" dirty="0"/>
          </a:p>
        </p:txBody>
      </p:sp>
      <p:sp>
        <p:nvSpPr>
          <p:cNvPr id="7" name="文本框 6">
            <a:extLst>
              <a:ext uri="{FF2B5EF4-FFF2-40B4-BE49-F238E27FC236}">
                <a16:creationId xmlns:a16="http://schemas.microsoft.com/office/drawing/2014/main" id="{848F2A0F-6D3E-4411-B3BF-A40FFA93564B}"/>
              </a:ext>
            </a:extLst>
          </p:cNvPr>
          <p:cNvSpPr txBox="1"/>
          <p:nvPr/>
        </p:nvSpPr>
        <p:spPr>
          <a:xfrm>
            <a:off x="6683608" y="3145030"/>
            <a:ext cx="3231819" cy="584775"/>
          </a:xfrm>
          <a:prstGeom prst="rect">
            <a:avLst/>
          </a:prstGeom>
          <a:noFill/>
        </p:spPr>
        <p:txBody>
          <a:bodyPr wrap="square" rtlCol="0">
            <a:spAutoFit/>
          </a:bodyPr>
          <a:lstStyle/>
          <a:p>
            <a:r>
              <a:rPr lang="en-US" altLang="zh-CN" sz="3200" dirty="0"/>
              <a:t>balance</a:t>
            </a:r>
            <a:endParaRPr lang="zh-CN" altLang="en-US" sz="2800" dirty="0"/>
          </a:p>
        </p:txBody>
      </p:sp>
      <p:sp>
        <p:nvSpPr>
          <p:cNvPr id="8" name="矩形 7">
            <a:extLst>
              <a:ext uri="{FF2B5EF4-FFF2-40B4-BE49-F238E27FC236}">
                <a16:creationId xmlns:a16="http://schemas.microsoft.com/office/drawing/2014/main" id="{5CF78F4F-5C7B-4548-A4E8-03FCD17E7F49}"/>
              </a:ext>
            </a:extLst>
          </p:cNvPr>
          <p:cNvSpPr/>
          <p:nvPr/>
        </p:nvSpPr>
        <p:spPr>
          <a:xfrm>
            <a:off x="8587821" y="2332437"/>
            <a:ext cx="1978666" cy="39769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a:t>
            </a:r>
            <a:r>
              <a:rPr lang="en-US" altLang="zh-CN" sz="2800" dirty="0" err="1">
                <a:solidFill>
                  <a:schemeClr val="bg1"/>
                </a:solidFill>
              </a:rPr>
              <a:t>AndyS</a:t>
            </a:r>
            <a:r>
              <a:rPr lang="en-US" altLang="zh-CN" sz="2800" dirty="0">
                <a:solidFill>
                  <a:schemeClr val="bg1"/>
                </a:solidFill>
              </a:rPr>
              <a:t>”</a:t>
            </a:r>
            <a:r>
              <a:rPr lang="en-US" altLang="zh-CN" sz="2800" dirty="0"/>
              <a:t>”</a:t>
            </a:r>
            <a:endParaRPr lang="zh-CN" altLang="en-US" sz="2800" dirty="0"/>
          </a:p>
        </p:txBody>
      </p:sp>
      <p:sp>
        <p:nvSpPr>
          <p:cNvPr id="9" name="矩形 8">
            <a:extLst>
              <a:ext uri="{FF2B5EF4-FFF2-40B4-BE49-F238E27FC236}">
                <a16:creationId xmlns:a16="http://schemas.microsoft.com/office/drawing/2014/main" id="{5B291BB3-3888-4D91-9EDE-3ED1F1BD3640}"/>
              </a:ext>
            </a:extLst>
          </p:cNvPr>
          <p:cNvSpPr/>
          <p:nvPr/>
        </p:nvSpPr>
        <p:spPr>
          <a:xfrm>
            <a:off x="8587821" y="3168566"/>
            <a:ext cx="1978666" cy="39769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FF0000"/>
                </a:solidFill>
              </a:rPr>
              <a:t>2</a:t>
            </a:r>
            <a:endParaRPr lang="zh-CN" altLang="en-US" sz="2800" dirty="0">
              <a:solidFill>
                <a:srgbClr val="FF0000"/>
              </a:solidFill>
            </a:endParaRPr>
          </a:p>
        </p:txBody>
      </p:sp>
      <p:grpSp>
        <p:nvGrpSpPr>
          <p:cNvPr id="2" name="组合 1">
            <a:extLst>
              <a:ext uri="{FF2B5EF4-FFF2-40B4-BE49-F238E27FC236}">
                <a16:creationId xmlns:a16="http://schemas.microsoft.com/office/drawing/2014/main" id="{5AC808F3-A78E-4A0F-A265-104E28127180}"/>
              </a:ext>
            </a:extLst>
          </p:cNvPr>
          <p:cNvGrpSpPr/>
          <p:nvPr/>
        </p:nvGrpSpPr>
        <p:grpSpPr>
          <a:xfrm>
            <a:off x="472916" y="1196891"/>
            <a:ext cx="6172197" cy="1263505"/>
            <a:chOff x="472916" y="1196891"/>
            <a:chExt cx="6172197" cy="1263505"/>
          </a:xfrm>
        </p:grpSpPr>
        <p:sp>
          <p:nvSpPr>
            <p:cNvPr id="11" name="矩形 10">
              <a:extLst>
                <a:ext uri="{FF2B5EF4-FFF2-40B4-BE49-F238E27FC236}">
                  <a16:creationId xmlns:a16="http://schemas.microsoft.com/office/drawing/2014/main" id="{6965A1D0-91EB-4B1A-A36A-E4612CEBCDC1}"/>
                </a:ext>
              </a:extLst>
            </p:cNvPr>
            <p:cNvSpPr/>
            <p:nvPr/>
          </p:nvSpPr>
          <p:spPr>
            <a:xfrm>
              <a:off x="472916" y="1781666"/>
              <a:ext cx="2097463" cy="678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5</a:t>
              </a:r>
              <a:endParaRPr lang="zh-CN" altLang="en-US" sz="2800" dirty="0"/>
            </a:p>
          </p:txBody>
        </p:sp>
        <p:sp>
          <p:nvSpPr>
            <p:cNvPr id="13" name="文本框 12">
              <a:extLst>
                <a:ext uri="{FF2B5EF4-FFF2-40B4-BE49-F238E27FC236}">
                  <a16:creationId xmlns:a16="http://schemas.microsoft.com/office/drawing/2014/main" id="{7F575B4C-DCC7-4AF8-9A2A-94E45A87756E}"/>
                </a:ext>
              </a:extLst>
            </p:cNvPr>
            <p:cNvSpPr txBox="1"/>
            <p:nvPr/>
          </p:nvSpPr>
          <p:spPr>
            <a:xfrm>
              <a:off x="1131216" y="1196891"/>
              <a:ext cx="5344998" cy="523220"/>
            </a:xfrm>
            <a:prstGeom prst="rect">
              <a:avLst/>
            </a:prstGeom>
            <a:noFill/>
          </p:spPr>
          <p:txBody>
            <a:bodyPr wrap="square" rtlCol="0">
              <a:spAutoFit/>
            </a:bodyPr>
            <a:lstStyle/>
            <a:p>
              <a:r>
                <a:rPr lang="en-US" altLang="zh-CN" sz="2800" dirty="0"/>
                <a:t>FEE                    </a:t>
              </a:r>
              <a:r>
                <a:rPr lang="en-US" altLang="zh-CN" sz="2800" dirty="0" err="1"/>
                <a:t>andysAccount</a:t>
              </a:r>
              <a:endParaRPr lang="zh-CN" altLang="en-US" sz="2800" dirty="0"/>
            </a:p>
          </p:txBody>
        </p:sp>
        <p:sp>
          <p:nvSpPr>
            <p:cNvPr id="14" name="矩形 13">
              <a:extLst>
                <a:ext uri="{FF2B5EF4-FFF2-40B4-BE49-F238E27FC236}">
                  <a16:creationId xmlns:a16="http://schemas.microsoft.com/office/drawing/2014/main" id="{7F5C4034-732B-4C8D-99AB-96C52A394A4F}"/>
                </a:ext>
              </a:extLst>
            </p:cNvPr>
            <p:cNvSpPr/>
            <p:nvPr/>
          </p:nvSpPr>
          <p:spPr>
            <a:xfrm>
              <a:off x="3334735" y="1781666"/>
              <a:ext cx="2097463" cy="678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a16="http://schemas.microsoft.com/office/drawing/2014/main" id="{457725D7-7E88-4CDA-B7AD-251923DF5327}"/>
                </a:ext>
              </a:extLst>
            </p:cNvPr>
            <p:cNvSpPr/>
            <p:nvPr/>
          </p:nvSpPr>
          <p:spPr>
            <a:xfrm>
              <a:off x="4863447" y="1789876"/>
              <a:ext cx="1781666" cy="670520"/>
            </a:xfrm>
            <a:prstGeom prst="rightArrow">
              <a:avLst/>
            </a:prstGeom>
            <a:solidFill>
              <a:srgbClr val="FF66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0E1CAA12-25B5-4411-B2F8-581CCD1C171F}"/>
              </a:ext>
            </a:extLst>
          </p:cNvPr>
          <p:cNvSpPr txBox="1"/>
          <p:nvPr/>
        </p:nvSpPr>
        <p:spPr>
          <a:xfrm>
            <a:off x="18850" y="18851"/>
            <a:ext cx="6947555" cy="523220"/>
          </a:xfrm>
          <a:prstGeom prst="rect">
            <a:avLst/>
          </a:prstGeom>
          <a:noFill/>
        </p:spPr>
        <p:txBody>
          <a:bodyPr wrap="square" rtlCol="0">
            <a:spAutoFit/>
          </a:bodyPr>
          <a:lstStyle/>
          <a:p>
            <a:r>
              <a:rPr lang="en-US" altLang="zh-CN" sz="2800" dirty="0"/>
              <a:t>Just before exiting the method:</a:t>
            </a:r>
            <a:endParaRPr lang="zh-CN" altLang="en-US" sz="2800" dirty="0"/>
          </a:p>
        </p:txBody>
      </p:sp>
      <p:sp>
        <p:nvSpPr>
          <p:cNvPr id="16" name="矩形 15">
            <a:extLst>
              <a:ext uri="{FF2B5EF4-FFF2-40B4-BE49-F238E27FC236}">
                <a16:creationId xmlns:a16="http://schemas.microsoft.com/office/drawing/2014/main" id="{BF115B15-984C-4A4D-B6BB-AB27F148A576}"/>
              </a:ext>
            </a:extLst>
          </p:cNvPr>
          <p:cNvSpPr/>
          <p:nvPr/>
        </p:nvSpPr>
        <p:spPr>
          <a:xfrm>
            <a:off x="461138" y="3422086"/>
            <a:ext cx="2097463" cy="678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5</a:t>
            </a:r>
            <a:endParaRPr lang="zh-CN" altLang="en-US" sz="2800" dirty="0"/>
          </a:p>
        </p:txBody>
      </p:sp>
      <p:sp>
        <p:nvSpPr>
          <p:cNvPr id="19" name="文本框 18">
            <a:extLst>
              <a:ext uri="{FF2B5EF4-FFF2-40B4-BE49-F238E27FC236}">
                <a16:creationId xmlns:a16="http://schemas.microsoft.com/office/drawing/2014/main" id="{1C74F058-9E02-4AAA-A6AD-BED4919CBF07}"/>
              </a:ext>
            </a:extLst>
          </p:cNvPr>
          <p:cNvSpPr txBox="1"/>
          <p:nvPr/>
        </p:nvSpPr>
        <p:spPr>
          <a:xfrm>
            <a:off x="1119438" y="2837311"/>
            <a:ext cx="5344998" cy="523220"/>
          </a:xfrm>
          <a:prstGeom prst="rect">
            <a:avLst/>
          </a:prstGeom>
          <a:noFill/>
        </p:spPr>
        <p:txBody>
          <a:bodyPr wrap="square" rtlCol="0">
            <a:spAutoFit/>
          </a:bodyPr>
          <a:lstStyle/>
          <a:p>
            <a:r>
              <a:rPr lang="en-US" altLang="zh-CN" sz="2800" dirty="0"/>
              <a:t>fee                                b</a:t>
            </a:r>
            <a:endParaRPr lang="zh-CN" altLang="en-US" sz="2800" dirty="0"/>
          </a:p>
        </p:txBody>
      </p:sp>
      <p:sp>
        <p:nvSpPr>
          <p:cNvPr id="20" name="矩形 19">
            <a:extLst>
              <a:ext uri="{FF2B5EF4-FFF2-40B4-BE49-F238E27FC236}">
                <a16:creationId xmlns:a16="http://schemas.microsoft.com/office/drawing/2014/main" id="{95460D72-C1B1-4115-B589-6E57D0C1FE97}"/>
              </a:ext>
            </a:extLst>
          </p:cNvPr>
          <p:cNvSpPr/>
          <p:nvPr/>
        </p:nvSpPr>
        <p:spPr>
          <a:xfrm>
            <a:off x="3322957" y="3422086"/>
            <a:ext cx="2097463" cy="678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右 20">
            <a:extLst>
              <a:ext uri="{FF2B5EF4-FFF2-40B4-BE49-F238E27FC236}">
                <a16:creationId xmlns:a16="http://schemas.microsoft.com/office/drawing/2014/main" id="{43D88DCD-72D7-477D-B3E9-6D278A1E5F94}"/>
              </a:ext>
            </a:extLst>
          </p:cNvPr>
          <p:cNvSpPr/>
          <p:nvPr/>
        </p:nvSpPr>
        <p:spPr>
          <a:xfrm>
            <a:off x="4851669" y="3430296"/>
            <a:ext cx="1781666" cy="670520"/>
          </a:xfrm>
          <a:prstGeom prst="rightArrow">
            <a:avLst/>
          </a:prstGeom>
          <a:solidFill>
            <a:srgbClr val="FF66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E874F8FC-CF9F-4D70-9F65-CE2B51B8B99C}"/>
              </a:ext>
            </a:extLst>
          </p:cNvPr>
          <p:cNvSpPr/>
          <p:nvPr/>
        </p:nvSpPr>
        <p:spPr>
          <a:xfrm>
            <a:off x="461137" y="5173566"/>
            <a:ext cx="2097463" cy="678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a:t>
            </a:r>
            <a:r>
              <a:rPr lang="en-US" altLang="zh-CN" sz="2800" dirty="0" err="1"/>
              <a:t>AndyS</a:t>
            </a:r>
            <a:r>
              <a:rPr lang="en-US" altLang="zh-CN" sz="2800" dirty="0"/>
              <a:t>”</a:t>
            </a:r>
            <a:endParaRPr lang="zh-CN" altLang="en-US" sz="2800" dirty="0"/>
          </a:p>
        </p:txBody>
      </p:sp>
      <p:sp>
        <p:nvSpPr>
          <p:cNvPr id="26" name="文本框 25">
            <a:extLst>
              <a:ext uri="{FF2B5EF4-FFF2-40B4-BE49-F238E27FC236}">
                <a16:creationId xmlns:a16="http://schemas.microsoft.com/office/drawing/2014/main" id="{7ABA1BD2-6912-4241-ACDA-9DBB431A5CF5}"/>
              </a:ext>
            </a:extLst>
          </p:cNvPr>
          <p:cNvSpPr txBox="1"/>
          <p:nvPr/>
        </p:nvSpPr>
        <p:spPr>
          <a:xfrm>
            <a:off x="744717" y="4650346"/>
            <a:ext cx="1611984" cy="523220"/>
          </a:xfrm>
          <a:prstGeom prst="rect">
            <a:avLst/>
          </a:prstGeom>
          <a:noFill/>
        </p:spPr>
        <p:txBody>
          <a:bodyPr wrap="square" rtlCol="0">
            <a:spAutoFit/>
          </a:bodyPr>
          <a:lstStyle/>
          <a:p>
            <a:r>
              <a:rPr lang="en-US" altLang="zh-CN" sz="2800" dirty="0"/>
              <a:t>password</a:t>
            </a:r>
            <a:endParaRPr lang="zh-CN" altLang="en-US" sz="2800" dirty="0"/>
          </a:p>
        </p:txBody>
      </p:sp>
    </p:spTree>
    <p:extLst>
      <p:ext uri="{BB962C8B-B14F-4D97-AF65-F5344CB8AC3E}">
        <p14:creationId xmlns:p14="http://schemas.microsoft.com/office/powerpoint/2010/main" val="31573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99687018-CB44-4247-805B-7EA201B53F49}"/>
              </a:ext>
            </a:extLst>
          </p:cNvPr>
          <p:cNvGrpSpPr/>
          <p:nvPr/>
        </p:nvGrpSpPr>
        <p:grpSpPr>
          <a:xfrm>
            <a:off x="6033158" y="1023967"/>
            <a:ext cx="5533534" cy="3453765"/>
            <a:chOff x="5816339" y="1023967"/>
            <a:chExt cx="5533534" cy="3453765"/>
          </a:xfrm>
        </p:grpSpPr>
        <p:sp>
          <p:nvSpPr>
            <p:cNvPr id="4" name="矩形 3">
              <a:extLst>
                <a:ext uri="{FF2B5EF4-FFF2-40B4-BE49-F238E27FC236}">
                  <a16:creationId xmlns:a16="http://schemas.microsoft.com/office/drawing/2014/main" id="{163A68AA-5395-4F69-B4CF-380F22323DDD}"/>
                </a:ext>
              </a:extLst>
            </p:cNvPr>
            <p:cNvSpPr/>
            <p:nvPr/>
          </p:nvSpPr>
          <p:spPr>
            <a:xfrm>
              <a:off x="5816339" y="1023967"/>
              <a:ext cx="5533534" cy="34537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FB3A69F7-B2DE-4B8D-89E3-2F5B722E1E7B}"/>
                </a:ext>
              </a:extLst>
            </p:cNvPr>
            <p:cNvSpPr txBox="1"/>
            <p:nvPr/>
          </p:nvSpPr>
          <p:spPr>
            <a:xfrm>
              <a:off x="6466789" y="2332436"/>
              <a:ext cx="3233393" cy="584775"/>
            </a:xfrm>
            <a:prstGeom prst="rect">
              <a:avLst/>
            </a:prstGeom>
            <a:noFill/>
          </p:spPr>
          <p:txBody>
            <a:bodyPr wrap="square" rtlCol="0">
              <a:spAutoFit/>
            </a:bodyPr>
            <a:lstStyle/>
            <a:p>
              <a:r>
                <a:rPr lang="en-US" altLang="zh-CN" sz="3200" dirty="0"/>
                <a:t>password</a:t>
              </a:r>
              <a:endParaRPr lang="zh-CN" altLang="en-US" sz="3200" dirty="0"/>
            </a:p>
          </p:txBody>
        </p:sp>
        <p:sp>
          <p:nvSpPr>
            <p:cNvPr id="6" name="文本框 5">
              <a:extLst>
                <a:ext uri="{FF2B5EF4-FFF2-40B4-BE49-F238E27FC236}">
                  <a16:creationId xmlns:a16="http://schemas.microsoft.com/office/drawing/2014/main" id="{0926D92B-3C74-46E1-9A75-7871D93C53B0}"/>
                </a:ext>
              </a:extLst>
            </p:cNvPr>
            <p:cNvSpPr txBox="1"/>
            <p:nvPr/>
          </p:nvSpPr>
          <p:spPr>
            <a:xfrm>
              <a:off x="7269638" y="1321323"/>
              <a:ext cx="3233393" cy="707886"/>
            </a:xfrm>
            <a:prstGeom prst="rect">
              <a:avLst/>
            </a:prstGeom>
            <a:noFill/>
          </p:spPr>
          <p:txBody>
            <a:bodyPr wrap="square" rtlCol="0">
              <a:spAutoFit/>
            </a:bodyPr>
            <a:lstStyle/>
            <a:p>
              <a:r>
                <a:rPr lang="en-US" altLang="zh-CN" sz="4000" dirty="0" err="1"/>
                <a:t>BankAccount</a:t>
              </a:r>
              <a:endParaRPr lang="zh-CN" altLang="en-US" sz="4000" dirty="0"/>
            </a:p>
          </p:txBody>
        </p:sp>
        <p:sp>
          <p:nvSpPr>
            <p:cNvPr id="7" name="文本框 6">
              <a:extLst>
                <a:ext uri="{FF2B5EF4-FFF2-40B4-BE49-F238E27FC236}">
                  <a16:creationId xmlns:a16="http://schemas.microsoft.com/office/drawing/2014/main" id="{848F2A0F-6D3E-4411-B3BF-A40FFA93564B}"/>
                </a:ext>
              </a:extLst>
            </p:cNvPr>
            <p:cNvSpPr txBox="1"/>
            <p:nvPr/>
          </p:nvSpPr>
          <p:spPr>
            <a:xfrm>
              <a:off x="6466789" y="3145030"/>
              <a:ext cx="3233393" cy="584775"/>
            </a:xfrm>
            <a:prstGeom prst="rect">
              <a:avLst/>
            </a:prstGeom>
            <a:noFill/>
          </p:spPr>
          <p:txBody>
            <a:bodyPr wrap="square" rtlCol="0">
              <a:spAutoFit/>
            </a:bodyPr>
            <a:lstStyle/>
            <a:p>
              <a:r>
                <a:rPr lang="en-US" altLang="zh-CN" sz="3200" dirty="0"/>
                <a:t>balance</a:t>
              </a:r>
              <a:endParaRPr lang="zh-CN" altLang="en-US" sz="2800" dirty="0"/>
            </a:p>
          </p:txBody>
        </p:sp>
        <p:sp>
          <p:nvSpPr>
            <p:cNvPr id="8" name="矩形 7">
              <a:extLst>
                <a:ext uri="{FF2B5EF4-FFF2-40B4-BE49-F238E27FC236}">
                  <a16:creationId xmlns:a16="http://schemas.microsoft.com/office/drawing/2014/main" id="{5CF78F4F-5C7B-4548-A4E8-03FCD17E7F49}"/>
                </a:ext>
              </a:extLst>
            </p:cNvPr>
            <p:cNvSpPr/>
            <p:nvPr/>
          </p:nvSpPr>
          <p:spPr>
            <a:xfrm>
              <a:off x="8371002" y="2332437"/>
              <a:ext cx="1979630" cy="44026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a:t>
              </a:r>
              <a:r>
                <a:rPr lang="en-US" altLang="zh-CN" sz="2800" dirty="0" err="1">
                  <a:solidFill>
                    <a:schemeClr val="bg1"/>
                  </a:solidFill>
                </a:rPr>
                <a:t>AndyS</a:t>
              </a:r>
              <a:r>
                <a:rPr lang="en-US" altLang="zh-CN" sz="2800" dirty="0">
                  <a:solidFill>
                    <a:schemeClr val="bg1"/>
                  </a:solidFill>
                </a:rPr>
                <a:t>”</a:t>
              </a:r>
              <a:r>
                <a:rPr lang="en-US" altLang="zh-CN" sz="2800" dirty="0"/>
                <a:t>”</a:t>
              </a:r>
              <a:endParaRPr lang="zh-CN" altLang="en-US" sz="2800" dirty="0"/>
            </a:p>
          </p:txBody>
        </p:sp>
        <p:sp>
          <p:nvSpPr>
            <p:cNvPr id="9" name="矩形 8">
              <a:extLst>
                <a:ext uri="{FF2B5EF4-FFF2-40B4-BE49-F238E27FC236}">
                  <a16:creationId xmlns:a16="http://schemas.microsoft.com/office/drawing/2014/main" id="{5B291BB3-3888-4D91-9EDE-3ED1F1BD3640}"/>
                </a:ext>
              </a:extLst>
            </p:cNvPr>
            <p:cNvSpPr/>
            <p:nvPr/>
          </p:nvSpPr>
          <p:spPr>
            <a:xfrm>
              <a:off x="8371002" y="3168566"/>
              <a:ext cx="1979630" cy="44026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2</a:t>
              </a:r>
              <a:endParaRPr lang="zh-CN" altLang="en-US" sz="2800" dirty="0">
                <a:solidFill>
                  <a:schemeClr val="bg1"/>
                </a:solidFill>
              </a:endParaRPr>
            </a:p>
          </p:txBody>
        </p:sp>
      </p:grpSp>
      <p:sp>
        <p:nvSpPr>
          <p:cNvPr id="11" name="矩形 10">
            <a:extLst>
              <a:ext uri="{FF2B5EF4-FFF2-40B4-BE49-F238E27FC236}">
                <a16:creationId xmlns:a16="http://schemas.microsoft.com/office/drawing/2014/main" id="{6965A1D0-91EB-4B1A-A36A-E4612CEBCDC1}"/>
              </a:ext>
            </a:extLst>
          </p:cNvPr>
          <p:cNvSpPr/>
          <p:nvPr/>
        </p:nvSpPr>
        <p:spPr>
          <a:xfrm>
            <a:off x="472916" y="1781666"/>
            <a:ext cx="2097463" cy="678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5</a:t>
            </a:r>
            <a:endParaRPr lang="zh-CN" altLang="en-US" sz="2800" dirty="0"/>
          </a:p>
        </p:txBody>
      </p:sp>
      <p:sp>
        <p:nvSpPr>
          <p:cNvPr id="13" name="文本框 12">
            <a:extLst>
              <a:ext uri="{FF2B5EF4-FFF2-40B4-BE49-F238E27FC236}">
                <a16:creationId xmlns:a16="http://schemas.microsoft.com/office/drawing/2014/main" id="{7F575B4C-DCC7-4AF8-9A2A-94E45A87756E}"/>
              </a:ext>
            </a:extLst>
          </p:cNvPr>
          <p:cNvSpPr txBox="1"/>
          <p:nvPr/>
        </p:nvSpPr>
        <p:spPr>
          <a:xfrm>
            <a:off x="1131216" y="1196891"/>
            <a:ext cx="5344998" cy="523220"/>
          </a:xfrm>
          <a:prstGeom prst="rect">
            <a:avLst/>
          </a:prstGeom>
          <a:noFill/>
        </p:spPr>
        <p:txBody>
          <a:bodyPr wrap="square" rtlCol="0">
            <a:spAutoFit/>
          </a:bodyPr>
          <a:lstStyle/>
          <a:p>
            <a:r>
              <a:rPr lang="en-US" altLang="zh-CN" sz="2800" dirty="0"/>
              <a:t>FEE                    </a:t>
            </a:r>
            <a:r>
              <a:rPr lang="en-US" altLang="zh-CN" sz="2800" dirty="0" err="1"/>
              <a:t>andysAccount</a:t>
            </a:r>
            <a:endParaRPr lang="zh-CN" altLang="en-US" sz="2800" dirty="0"/>
          </a:p>
        </p:txBody>
      </p:sp>
      <p:sp>
        <p:nvSpPr>
          <p:cNvPr id="14" name="矩形 13">
            <a:extLst>
              <a:ext uri="{FF2B5EF4-FFF2-40B4-BE49-F238E27FC236}">
                <a16:creationId xmlns:a16="http://schemas.microsoft.com/office/drawing/2014/main" id="{7F5C4034-732B-4C8D-99AB-96C52A394A4F}"/>
              </a:ext>
            </a:extLst>
          </p:cNvPr>
          <p:cNvSpPr/>
          <p:nvPr/>
        </p:nvSpPr>
        <p:spPr>
          <a:xfrm>
            <a:off x="3334735" y="1781666"/>
            <a:ext cx="2097463" cy="678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a16="http://schemas.microsoft.com/office/drawing/2014/main" id="{457725D7-7E88-4CDA-B7AD-251923DF5327}"/>
              </a:ext>
            </a:extLst>
          </p:cNvPr>
          <p:cNvSpPr/>
          <p:nvPr/>
        </p:nvSpPr>
        <p:spPr>
          <a:xfrm>
            <a:off x="4863447" y="1789876"/>
            <a:ext cx="1781666" cy="670520"/>
          </a:xfrm>
          <a:prstGeom prst="rightArrow">
            <a:avLst/>
          </a:prstGeom>
          <a:solidFill>
            <a:srgbClr val="FF66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0E1CAA12-25B5-4411-B2F8-581CCD1C171F}"/>
              </a:ext>
            </a:extLst>
          </p:cNvPr>
          <p:cNvSpPr txBox="1"/>
          <p:nvPr/>
        </p:nvSpPr>
        <p:spPr>
          <a:xfrm>
            <a:off x="18850" y="18851"/>
            <a:ext cx="6947555" cy="523220"/>
          </a:xfrm>
          <a:prstGeom prst="rect">
            <a:avLst/>
          </a:prstGeom>
          <a:noFill/>
        </p:spPr>
        <p:txBody>
          <a:bodyPr wrap="square" rtlCol="0">
            <a:spAutoFit/>
          </a:bodyPr>
          <a:lstStyle/>
          <a:p>
            <a:r>
              <a:rPr lang="en-US" altLang="zh-CN" sz="2800" dirty="0"/>
              <a:t>After exiting the method:</a:t>
            </a:r>
            <a:endParaRPr lang="zh-CN" altLang="en-US" sz="2800" dirty="0"/>
          </a:p>
        </p:txBody>
      </p:sp>
    </p:spTree>
    <p:extLst>
      <p:ext uri="{BB962C8B-B14F-4D97-AF65-F5344CB8AC3E}">
        <p14:creationId xmlns:p14="http://schemas.microsoft.com/office/powerpoint/2010/main" val="2637349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9DCEC5-E1AC-47BB-93A4-76CDDFFF3D6B}"/>
              </a:ext>
            </a:extLst>
          </p:cNvPr>
          <p:cNvSpPr>
            <a:spLocks noGrp="1"/>
          </p:cNvSpPr>
          <p:nvPr>
            <p:ph type="title"/>
          </p:nvPr>
        </p:nvSpPr>
        <p:spPr/>
        <p:txBody>
          <a:bodyPr/>
          <a:lstStyle/>
          <a:p>
            <a:r>
              <a:rPr lang="en-US" altLang="zh-CN" dirty="0"/>
              <a:t>Content</a:t>
            </a:r>
            <a:endParaRPr lang="zh-CN" altLang="en-US" dirty="0"/>
          </a:p>
        </p:txBody>
      </p:sp>
      <p:sp>
        <p:nvSpPr>
          <p:cNvPr id="3" name="内容占位符 2">
            <a:extLst>
              <a:ext uri="{FF2B5EF4-FFF2-40B4-BE49-F238E27FC236}">
                <a16:creationId xmlns:a16="http://schemas.microsoft.com/office/drawing/2014/main" id="{438C6008-1CBC-4644-9BCB-3B20629828A4}"/>
              </a:ext>
            </a:extLst>
          </p:cNvPr>
          <p:cNvSpPr>
            <a:spLocks noGrp="1"/>
          </p:cNvSpPr>
          <p:nvPr>
            <p:ph idx="1"/>
          </p:nvPr>
        </p:nvSpPr>
        <p:spPr>
          <a:xfrm>
            <a:off x="527116" y="2544369"/>
            <a:ext cx="10515600" cy="4351338"/>
          </a:xfrm>
        </p:spPr>
        <p:txBody>
          <a:bodyPr/>
          <a:lstStyle/>
          <a:p>
            <a:r>
              <a:rPr lang="en-US" altLang="zh-CN" dirty="0"/>
              <a:t>Type of methods</a:t>
            </a:r>
          </a:p>
          <a:p>
            <a:endParaRPr lang="en-US" altLang="zh-CN" dirty="0"/>
          </a:p>
          <a:p>
            <a:endParaRPr lang="en-US" altLang="zh-CN" dirty="0"/>
          </a:p>
          <a:p>
            <a:endParaRPr lang="en-US" altLang="zh-CN" dirty="0"/>
          </a:p>
          <a:p>
            <a:endParaRPr lang="en-US" altLang="zh-CN" dirty="0"/>
          </a:p>
          <a:p>
            <a:r>
              <a:rPr lang="en-US" altLang="zh-CN" dirty="0"/>
              <a:t>References</a:t>
            </a:r>
          </a:p>
        </p:txBody>
      </p:sp>
      <p:sp>
        <p:nvSpPr>
          <p:cNvPr id="4" name="左大括号 3">
            <a:extLst>
              <a:ext uri="{FF2B5EF4-FFF2-40B4-BE49-F238E27FC236}">
                <a16:creationId xmlns:a16="http://schemas.microsoft.com/office/drawing/2014/main" id="{50ADD9A6-219C-47B6-AF3A-A265782EDC6D}"/>
              </a:ext>
            </a:extLst>
          </p:cNvPr>
          <p:cNvSpPr/>
          <p:nvPr/>
        </p:nvSpPr>
        <p:spPr>
          <a:xfrm>
            <a:off x="3996966" y="1690688"/>
            <a:ext cx="999241" cy="2047424"/>
          </a:xfrm>
          <a:prstGeom prst="leftBrace">
            <a:avLst/>
          </a:prstGeom>
          <a:ln w="76200">
            <a:solidFill>
              <a:schemeClr val="tx1"/>
            </a:solidFill>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4317DB2B-C176-4EF7-A262-2B8164D9FC42}"/>
              </a:ext>
            </a:extLst>
          </p:cNvPr>
          <p:cNvSpPr txBox="1"/>
          <p:nvPr/>
        </p:nvSpPr>
        <p:spPr>
          <a:xfrm>
            <a:off x="5213023" y="1652980"/>
            <a:ext cx="7117237" cy="2246769"/>
          </a:xfrm>
          <a:prstGeom prst="rect">
            <a:avLst/>
          </a:prstGeom>
          <a:noFill/>
        </p:spPr>
        <p:txBody>
          <a:bodyPr wrap="square" rtlCol="0">
            <a:spAutoFit/>
          </a:bodyPr>
          <a:lstStyle/>
          <a:p>
            <a:r>
              <a:rPr lang="en-US" altLang="zh-CN" sz="2800" dirty="0"/>
              <a:t>CONSTRUCTORS</a:t>
            </a:r>
          </a:p>
          <a:p>
            <a:endParaRPr lang="en-US" altLang="zh-CN" sz="2800" dirty="0"/>
          </a:p>
          <a:p>
            <a:r>
              <a:rPr lang="en-US" altLang="zh-CN" sz="2800" dirty="0"/>
              <a:t>ACCESSORS</a:t>
            </a:r>
          </a:p>
          <a:p>
            <a:endParaRPr lang="en-US" altLang="zh-CN" sz="2800" dirty="0"/>
          </a:p>
          <a:p>
            <a:r>
              <a:rPr lang="en-US" altLang="zh-CN" sz="2800" dirty="0"/>
              <a:t>MUTATORS</a:t>
            </a:r>
            <a:endParaRPr lang="zh-CN" altLang="en-US" sz="2800" dirty="0"/>
          </a:p>
        </p:txBody>
      </p:sp>
      <p:sp>
        <p:nvSpPr>
          <p:cNvPr id="6" name="左大括号 5">
            <a:extLst>
              <a:ext uri="{FF2B5EF4-FFF2-40B4-BE49-F238E27FC236}">
                <a16:creationId xmlns:a16="http://schemas.microsoft.com/office/drawing/2014/main" id="{5CF344FF-8827-4470-9364-8090E3F45851}"/>
              </a:ext>
            </a:extLst>
          </p:cNvPr>
          <p:cNvSpPr/>
          <p:nvPr/>
        </p:nvSpPr>
        <p:spPr>
          <a:xfrm>
            <a:off x="2894030" y="4331766"/>
            <a:ext cx="999241" cy="2047424"/>
          </a:xfrm>
          <a:prstGeom prst="leftBrace">
            <a:avLst/>
          </a:prstGeom>
          <a:ln w="76200">
            <a:solidFill>
              <a:schemeClr val="tx1"/>
            </a:solidFill>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4A67F2A8-EEA8-45BC-8D0A-31B8012F0D7C}"/>
              </a:ext>
            </a:extLst>
          </p:cNvPr>
          <p:cNvSpPr txBox="1"/>
          <p:nvPr/>
        </p:nvSpPr>
        <p:spPr>
          <a:xfrm>
            <a:off x="4356755" y="4232093"/>
            <a:ext cx="7117237" cy="2246769"/>
          </a:xfrm>
          <a:prstGeom prst="rect">
            <a:avLst/>
          </a:prstGeom>
          <a:noFill/>
        </p:spPr>
        <p:txBody>
          <a:bodyPr wrap="square" rtlCol="0">
            <a:spAutoFit/>
          </a:bodyPr>
          <a:lstStyle/>
          <a:p>
            <a:r>
              <a:rPr lang="en-US" altLang="zh-CN" sz="2800" dirty="0"/>
              <a:t>PASSING PRIMITIVE TYPES AS PARAMETERS</a:t>
            </a:r>
          </a:p>
          <a:p>
            <a:endParaRPr lang="en-US" altLang="zh-CN" sz="2800" dirty="0"/>
          </a:p>
          <a:p>
            <a:endParaRPr lang="en-US" altLang="zh-CN" sz="2800" dirty="0"/>
          </a:p>
          <a:p>
            <a:endParaRPr lang="en-US" altLang="zh-CN" sz="2800" dirty="0"/>
          </a:p>
          <a:p>
            <a:r>
              <a:rPr lang="en-US" altLang="zh-CN" sz="2800" dirty="0"/>
              <a:t>PASSING OBJECTS AS PARAMETERS</a:t>
            </a:r>
            <a:endParaRPr lang="zh-CN" altLang="en-US" sz="2800" dirty="0"/>
          </a:p>
        </p:txBody>
      </p:sp>
      <p:sp>
        <p:nvSpPr>
          <p:cNvPr id="8" name="左大括号 7">
            <a:extLst>
              <a:ext uri="{FF2B5EF4-FFF2-40B4-BE49-F238E27FC236}">
                <a16:creationId xmlns:a16="http://schemas.microsoft.com/office/drawing/2014/main" id="{1A248153-3888-4E16-AFC5-70E31070608A}"/>
              </a:ext>
            </a:extLst>
          </p:cNvPr>
          <p:cNvSpPr/>
          <p:nvPr/>
        </p:nvSpPr>
        <p:spPr>
          <a:xfrm>
            <a:off x="8154973" y="1345465"/>
            <a:ext cx="458085" cy="1198904"/>
          </a:xfrm>
          <a:prstGeom prst="leftBrace">
            <a:avLst>
              <a:gd name="adj1" fmla="val 51224"/>
              <a:gd name="adj2" fmla="val 47540"/>
            </a:avLst>
          </a:prstGeom>
          <a:ln w="76200">
            <a:solidFill>
              <a:schemeClr val="tx1"/>
            </a:solidFill>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1EE5628B-4146-4767-933A-0A87D74801FA}"/>
              </a:ext>
            </a:extLst>
          </p:cNvPr>
          <p:cNvSpPr txBox="1"/>
          <p:nvPr/>
        </p:nvSpPr>
        <p:spPr>
          <a:xfrm>
            <a:off x="8724850" y="1059036"/>
            <a:ext cx="4235348" cy="1815882"/>
          </a:xfrm>
          <a:prstGeom prst="rect">
            <a:avLst/>
          </a:prstGeom>
          <a:noFill/>
        </p:spPr>
        <p:txBody>
          <a:bodyPr wrap="square" rtlCol="0">
            <a:spAutoFit/>
          </a:bodyPr>
          <a:lstStyle/>
          <a:p>
            <a:r>
              <a:rPr lang="en-US" altLang="zh-CN" sz="2800" dirty="0"/>
              <a:t>Constructor</a:t>
            </a:r>
          </a:p>
          <a:p>
            <a:endParaRPr lang="en-US" altLang="zh-CN" sz="2800" dirty="0"/>
          </a:p>
          <a:p>
            <a:endParaRPr lang="en-US" altLang="zh-CN" sz="2800" dirty="0"/>
          </a:p>
          <a:p>
            <a:r>
              <a:rPr lang="en-US" altLang="zh-CN" sz="2800" dirty="0"/>
              <a:t>Default constructor</a:t>
            </a:r>
          </a:p>
        </p:txBody>
      </p:sp>
    </p:spTree>
    <p:extLst>
      <p:ext uri="{BB962C8B-B14F-4D97-AF65-F5344CB8AC3E}">
        <p14:creationId xmlns:p14="http://schemas.microsoft.com/office/powerpoint/2010/main" val="1404722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208E2-8AC8-45C8-8484-B48A9B977D98}"/>
              </a:ext>
            </a:extLst>
          </p:cNvPr>
          <p:cNvSpPr>
            <a:spLocks noGrp="1"/>
          </p:cNvSpPr>
          <p:nvPr>
            <p:ph type="title"/>
          </p:nvPr>
        </p:nvSpPr>
        <p:spPr>
          <a:xfrm>
            <a:off x="451699" y="-266472"/>
            <a:ext cx="10515600" cy="1325563"/>
          </a:xfrm>
        </p:spPr>
        <p:txBody>
          <a:bodyPr/>
          <a:lstStyle/>
          <a:p>
            <a:r>
              <a:rPr lang="en-US" altLang="zh-CN" dirty="0"/>
              <a:t>Practice </a:t>
            </a:r>
            <a:endParaRPr lang="zh-CN" altLang="en-US" dirty="0"/>
          </a:p>
        </p:txBody>
      </p:sp>
      <p:pic>
        <p:nvPicPr>
          <p:cNvPr id="4" name="图片 3">
            <a:extLst>
              <a:ext uri="{FF2B5EF4-FFF2-40B4-BE49-F238E27FC236}">
                <a16:creationId xmlns:a16="http://schemas.microsoft.com/office/drawing/2014/main" id="{40D7C3D2-6880-4998-A4CB-3217B3133BEF}"/>
              </a:ext>
            </a:extLst>
          </p:cNvPr>
          <p:cNvPicPr>
            <a:picLocks noChangeAspect="1"/>
          </p:cNvPicPr>
          <p:nvPr/>
        </p:nvPicPr>
        <p:blipFill rotWithShape="1">
          <a:blip r:embed="rId2"/>
          <a:srcRect l="5877" t="12646" r="31185" b="37595"/>
          <a:stretch/>
        </p:blipFill>
        <p:spPr>
          <a:xfrm>
            <a:off x="84054" y="1257476"/>
            <a:ext cx="6584962" cy="2928447"/>
          </a:xfrm>
          <a:prstGeom prst="rect">
            <a:avLst/>
          </a:prstGeom>
        </p:spPr>
      </p:pic>
      <p:pic>
        <p:nvPicPr>
          <p:cNvPr id="5" name="图片 4">
            <a:extLst>
              <a:ext uri="{FF2B5EF4-FFF2-40B4-BE49-F238E27FC236}">
                <a16:creationId xmlns:a16="http://schemas.microsoft.com/office/drawing/2014/main" id="{C1D48379-1CAA-490B-AB65-AA53BED19617}"/>
              </a:ext>
            </a:extLst>
          </p:cNvPr>
          <p:cNvPicPr>
            <a:picLocks noChangeAspect="1"/>
          </p:cNvPicPr>
          <p:nvPr/>
        </p:nvPicPr>
        <p:blipFill rotWithShape="1">
          <a:blip r:embed="rId3"/>
          <a:srcRect l="5644" t="19381" r="30876" b="10653"/>
          <a:stretch/>
        </p:blipFill>
        <p:spPr>
          <a:xfrm>
            <a:off x="6035240" y="1257476"/>
            <a:ext cx="6031127" cy="3739153"/>
          </a:xfrm>
          <a:prstGeom prst="rect">
            <a:avLst/>
          </a:prstGeom>
        </p:spPr>
      </p:pic>
      <p:sp>
        <p:nvSpPr>
          <p:cNvPr id="3" name="矩形 2">
            <a:extLst>
              <a:ext uri="{FF2B5EF4-FFF2-40B4-BE49-F238E27FC236}">
                <a16:creationId xmlns:a16="http://schemas.microsoft.com/office/drawing/2014/main" id="{904D1481-04FB-42EB-A309-59313800E8BA}"/>
              </a:ext>
            </a:extLst>
          </p:cNvPr>
          <p:cNvSpPr/>
          <p:nvPr/>
        </p:nvSpPr>
        <p:spPr>
          <a:xfrm>
            <a:off x="168892" y="795811"/>
            <a:ext cx="5895973" cy="461665"/>
          </a:xfrm>
          <a:prstGeom prst="rect">
            <a:avLst/>
          </a:prstGeom>
        </p:spPr>
        <p:txBody>
          <a:bodyPr wrap="none">
            <a:spAutoFit/>
          </a:bodyPr>
          <a:lstStyle/>
          <a:p>
            <a:r>
              <a:rPr lang="zh-CN" altLang="en-US" sz="2400" dirty="0"/>
              <a:t>This question refers to the following the class:</a:t>
            </a:r>
          </a:p>
        </p:txBody>
      </p:sp>
      <p:sp>
        <p:nvSpPr>
          <p:cNvPr id="6" name="矩形 5">
            <a:extLst>
              <a:ext uri="{FF2B5EF4-FFF2-40B4-BE49-F238E27FC236}">
                <a16:creationId xmlns:a16="http://schemas.microsoft.com/office/drawing/2014/main" id="{1F955E1D-9510-451A-AA5E-2B8DB20CFFA9}"/>
              </a:ext>
            </a:extLst>
          </p:cNvPr>
          <p:cNvSpPr/>
          <p:nvPr/>
        </p:nvSpPr>
        <p:spPr>
          <a:xfrm>
            <a:off x="6177986" y="795811"/>
            <a:ext cx="5621860" cy="461665"/>
          </a:xfrm>
          <a:prstGeom prst="rect">
            <a:avLst/>
          </a:prstGeom>
        </p:spPr>
        <p:txBody>
          <a:bodyPr wrap="none">
            <a:spAutoFit/>
          </a:bodyPr>
          <a:lstStyle/>
          <a:p>
            <a:r>
              <a:rPr lang="zh-CN" altLang="en-US" sz="2400" dirty="0"/>
              <a:t>Here is a client program that uses this clas</a:t>
            </a:r>
            <a:r>
              <a:rPr lang="en-US" altLang="zh-CN" sz="2400" dirty="0"/>
              <a:t>s:</a:t>
            </a:r>
          </a:p>
        </p:txBody>
      </p:sp>
      <p:sp>
        <p:nvSpPr>
          <p:cNvPr id="7" name="矩形 6">
            <a:extLst>
              <a:ext uri="{FF2B5EF4-FFF2-40B4-BE49-F238E27FC236}">
                <a16:creationId xmlns:a16="http://schemas.microsoft.com/office/drawing/2014/main" id="{38CC81CA-CB15-48FC-85A7-964E70B82E70}"/>
              </a:ext>
            </a:extLst>
          </p:cNvPr>
          <p:cNvSpPr/>
          <p:nvPr/>
        </p:nvSpPr>
        <p:spPr>
          <a:xfrm>
            <a:off x="84054" y="4119466"/>
            <a:ext cx="6096000" cy="2677656"/>
          </a:xfrm>
          <a:prstGeom prst="rect">
            <a:avLst/>
          </a:prstGeom>
        </p:spPr>
        <p:txBody>
          <a:bodyPr>
            <a:spAutoFit/>
          </a:bodyPr>
          <a:lstStyle/>
          <a:p>
            <a:r>
              <a:rPr lang="zh-CN" altLang="en-US" sz="2400" dirty="0"/>
              <a:t>Just before exiting this program, what are the object values of x,y,and a,respectively?</a:t>
            </a:r>
          </a:p>
          <a:p>
            <a:r>
              <a:rPr lang="zh-CN" altLang="en-US" sz="2400" dirty="0"/>
              <a:t>          (A) 9,9,9</a:t>
            </a:r>
          </a:p>
          <a:p>
            <a:r>
              <a:rPr lang="zh-CN" altLang="en-US" sz="2400" dirty="0"/>
              <a:t>          (B) 2,9,9    </a:t>
            </a:r>
          </a:p>
          <a:p>
            <a:r>
              <a:rPr lang="zh-CN" altLang="en-US" sz="2400" dirty="0"/>
              <a:t>          (C) 2,8,9  </a:t>
            </a:r>
          </a:p>
          <a:p>
            <a:r>
              <a:rPr lang="zh-CN" altLang="en-US" sz="2400" dirty="0"/>
              <a:t>          (D) 3,8,9   </a:t>
            </a:r>
          </a:p>
          <a:p>
            <a:r>
              <a:rPr lang="zh-CN" altLang="en-US" sz="2400" dirty="0"/>
              <a:t>          (E) 7,8,9</a:t>
            </a:r>
          </a:p>
        </p:txBody>
      </p:sp>
    </p:spTree>
    <p:extLst>
      <p:ext uri="{BB962C8B-B14F-4D97-AF65-F5344CB8AC3E}">
        <p14:creationId xmlns:p14="http://schemas.microsoft.com/office/powerpoint/2010/main" val="300562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F17DE345-1476-4BAD-BE56-266E9BB8AB9C}"/>
              </a:ext>
            </a:extLst>
          </p:cNvPr>
          <p:cNvGrpSpPr/>
          <p:nvPr/>
        </p:nvGrpSpPr>
        <p:grpSpPr>
          <a:xfrm>
            <a:off x="1366887" y="2205872"/>
            <a:ext cx="3883843" cy="2997724"/>
            <a:chOff x="1366887" y="2205872"/>
            <a:chExt cx="3883843" cy="2997724"/>
          </a:xfrm>
        </p:grpSpPr>
        <p:sp>
          <p:nvSpPr>
            <p:cNvPr id="4" name="矩形 3">
              <a:extLst>
                <a:ext uri="{FF2B5EF4-FFF2-40B4-BE49-F238E27FC236}">
                  <a16:creationId xmlns:a16="http://schemas.microsoft.com/office/drawing/2014/main" id="{7D05A232-0BB2-4A1E-9662-1767C7AF584C}"/>
                </a:ext>
              </a:extLst>
            </p:cNvPr>
            <p:cNvSpPr/>
            <p:nvPr/>
          </p:nvSpPr>
          <p:spPr>
            <a:xfrm>
              <a:off x="1366887" y="2205872"/>
              <a:ext cx="3883843" cy="2997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CA2AB72D-3F11-4B52-8011-C216778AEDA9}"/>
                </a:ext>
              </a:extLst>
            </p:cNvPr>
            <p:cNvSpPr/>
            <p:nvPr/>
          </p:nvSpPr>
          <p:spPr>
            <a:xfrm>
              <a:off x="2347274" y="3082565"/>
              <a:ext cx="1875934" cy="1244338"/>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bg1"/>
                  </a:solidFill>
                </a:rPr>
                <a:t>num:2</a:t>
              </a:r>
              <a:endParaRPr lang="zh-CN" altLang="en-US" sz="4000" dirty="0">
                <a:solidFill>
                  <a:schemeClr val="bg1"/>
                </a:solidFill>
              </a:endParaRPr>
            </a:p>
          </p:txBody>
        </p:sp>
      </p:grpSp>
      <p:grpSp>
        <p:nvGrpSpPr>
          <p:cNvPr id="8" name="组合 7">
            <a:extLst>
              <a:ext uri="{FF2B5EF4-FFF2-40B4-BE49-F238E27FC236}">
                <a16:creationId xmlns:a16="http://schemas.microsoft.com/office/drawing/2014/main" id="{3631743B-4C31-468D-8FA5-F61C27587A41}"/>
              </a:ext>
            </a:extLst>
          </p:cNvPr>
          <p:cNvGrpSpPr/>
          <p:nvPr/>
        </p:nvGrpSpPr>
        <p:grpSpPr>
          <a:xfrm>
            <a:off x="7052821" y="2122602"/>
            <a:ext cx="3883843" cy="2997724"/>
            <a:chOff x="1366887" y="2205872"/>
            <a:chExt cx="3883843" cy="2997724"/>
          </a:xfrm>
        </p:grpSpPr>
        <p:sp>
          <p:nvSpPr>
            <p:cNvPr id="9" name="矩形 8">
              <a:extLst>
                <a:ext uri="{FF2B5EF4-FFF2-40B4-BE49-F238E27FC236}">
                  <a16:creationId xmlns:a16="http://schemas.microsoft.com/office/drawing/2014/main" id="{E373CA9C-2797-4C71-8042-511F2F01F2B0}"/>
                </a:ext>
              </a:extLst>
            </p:cNvPr>
            <p:cNvSpPr/>
            <p:nvPr/>
          </p:nvSpPr>
          <p:spPr>
            <a:xfrm>
              <a:off x="1366887" y="2205872"/>
              <a:ext cx="3883843" cy="2997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FA6BDDC5-852F-490F-BE92-029F3D3B5C87}"/>
                </a:ext>
              </a:extLst>
            </p:cNvPr>
            <p:cNvSpPr/>
            <p:nvPr/>
          </p:nvSpPr>
          <p:spPr>
            <a:xfrm>
              <a:off x="2347274" y="3082565"/>
              <a:ext cx="1875934" cy="1244338"/>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bg1"/>
                  </a:solidFill>
                </a:rPr>
                <a:t>num:7</a:t>
              </a:r>
              <a:endParaRPr lang="zh-CN" altLang="en-US" sz="4000" dirty="0">
                <a:solidFill>
                  <a:schemeClr val="bg1"/>
                </a:solidFill>
              </a:endParaRPr>
            </a:p>
          </p:txBody>
        </p:sp>
      </p:grpSp>
      <p:sp>
        <p:nvSpPr>
          <p:cNvPr id="11" name="文本框 10">
            <a:extLst>
              <a:ext uri="{FF2B5EF4-FFF2-40B4-BE49-F238E27FC236}">
                <a16:creationId xmlns:a16="http://schemas.microsoft.com/office/drawing/2014/main" id="{6AB3780A-C4BC-4397-848B-07771213D179}"/>
              </a:ext>
            </a:extLst>
          </p:cNvPr>
          <p:cNvSpPr txBox="1"/>
          <p:nvPr/>
        </p:nvSpPr>
        <p:spPr>
          <a:xfrm>
            <a:off x="3091992" y="688156"/>
            <a:ext cx="1414021" cy="830997"/>
          </a:xfrm>
          <a:prstGeom prst="rect">
            <a:avLst/>
          </a:prstGeom>
          <a:noFill/>
        </p:spPr>
        <p:txBody>
          <a:bodyPr wrap="square" rtlCol="0">
            <a:spAutoFit/>
          </a:bodyPr>
          <a:lstStyle/>
          <a:p>
            <a:r>
              <a:rPr lang="en-US" altLang="zh-CN" sz="4800" dirty="0"/>
              <a:t>x</a:t>
            </a:r>
            <a:endParaRPr lang="zh-CN" altLang="en-US" sz="4800" dirty="0"/>
          </a:p>
        </p:txBody>
      </p:sp>
      <p:sp>
        <p:nvSpPr>
          <p:cNvPr id="12" name="文本框 11">
            <a:extLst>
              <a:ext uri="{FF2B5EF4-FFF2-40B4-BE49-F238E27FC236}">
                <a16:creationId xmlns:a16="http://schemas.microsoft.com/office/drawing/2014/main" id="{003A6B8C-1E5C-455A-9C1C-BB0EDD472C23}"/>
              </a:ext>
            </a:extLst>
          </p:cNvPr>
          <p:cNvSpPr txBox="1"/>
          <p:nvPr/>
        </p:nvSpPr>
        <p:spPr>
          <a:xfrm>
            <a:off x="8768500" y="688155"/>
            <a:ext cx="1414021" cy="830997"/>
          </a:xfrm>
          <a:prstGeom prst="rect">
            <a:avLst/>
          </a:prstGeom>
          <a:noFill/>
        </p:spPr>
        <p:txBody>
          <a:bodyPr wrap="square" rtlCol="0">
            <a:spAutoFit/>
          </a:bodyPr>
          <a:lstStyle/>
          <a:p>
            <a:r>
              <a:rPr lang="en-US" altLang="zh-CN" sz="4800" dirty="0"/>
              <a:t>y</a:t>
            </a:r>
            <a:endParaRPr lang="zh-CN" altLang="en-US" sz="4800" dirty="0"/>
          </a:p>
        </p:txBody>
      </p:sp>
      <p:sp>
        <p:nvSpPr>
          <p:cNvPr id="15" name="箭头: 下 14">
            <a:extLst>
              <a:ext uri="{FF2B5EF4-FFF2-40B4-BE49-F238E27FC236}">
                <a16:creationId xmlns:a16="http://schemas.microsoft.com/office/drawing/2014/main" id="{0EE467C5-6D34-4758-8B94-CB09D5C231B8}"/>
              </a:ext>
            </a:extLst>
          </p:cNvPr>
          <p:cNvSpPr/>
          <p:nvPr/>
        </p:nvSpPr>
        <p:spPr>
          <a:xfrm>
            <a:off x="3091992" y="1519152"/>
            <a:ext cx="471340" cy="1036948"/>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下 15">
            <a:extLst>
              <a:ext uri="{FF2B5EF4-FFF2-40B4-BE49-F238E27FC236}">
                <a16:creationId xmlns:a16="http://schemas.microsoft.com/office/drawing/2014/main" id="{CCD5DE39-92A2-43CD-9A2B-2497D1D809DD}"/>
              </a:ext>
            </a:extLst>
          </p:cNvPr>
          <p:cNvSpPr/>
          <p:nvPr/>
        </p:nvSpPr>
        <p:spPr>
          <a:xfrm>
            <a:off x="8768500" y="1519152"/>
            <a:ext cx="471340" cy="1036948"/>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43C8EE01-B6BF-4F02-A1F7-F30EC16CE256}"/>
              </a:ext>
            </a:extLst>
          </p:cNvPr>
          <p:cNvPicPr>
            <a:picLocks noChangeAspect="1"/>
          </p:cNvPicPr>
          <p:nvPr/>
        </p:nvPicPr>
        <p:blipFill rotWithShape="1">
          <a:blip r:embed="rId2"/>
          <a:srcRect l="21495" t="49389" r="16482" b="36907"/>
          <a:stretch/>
        </p:blipFill>
        <p:spPr>
          <a:xfrm>
            <a:off x="1366887" y="5527115"/>
            <a:ext cx="7561869" cy="939807"/>
          </a:xfrm>
          <a:prstGeom prst="rect">
            <a:avLst/>
          </a:prstGeom>
        </p:spPr>
      </p:pic>
    </p:spTree>
    <p:extLst>
      <p:ext uri="{BB962C8B-B14F-4D97-AF65-F5344CB8AC3E}">
        <p14:creationId xmlns:p14="http://schemas.microsoft.com/office/powerpoint/2010/main" val="2339784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F17DE345-1476-4BAD-BE56-266E9BB8AB9C}"/>
              </a:ext>
            </a:extLst>
          </p:cNvPr>
          <p:cNvGrpSpPr/>
          <p:nvPr/>
        </p:nvGrpSpPr>
        <p:grpSpPr>
          <a:xfrm>
            <a:off x="1366887" y="2205872"/>
            <a:ext cx="3883843" cy="2997724"/>
            <a:chOff x="1366887" y="2205872"/>
            <a:chExt cx="3883843" cy="2997724"/>
          </a:xfrm>
        </p:grpSpPr>
        <p:sp>
          <p:nvSpPr>
            <p:cNvPr id="4" name="矩形 3">
              <a:extLst>
                <a:ext uri="{FF2B5EF4-FFF2-40B4-BE49-F238E27FC236}">
                  <a16:creationId xmlns:a16="http://schemas.microsoft.com/office/drawing/2014/main" id="{7D05A232-0BB2-4A1E-9662-1767C7AF584C}"/>
                </a:ext>
              </a:extLst>
            </p:cNvPr>
            <p:cNvSpPr/>
            <p:nvPr/>
          </p:nvSpPr>
          <p:spPr>
            <a:xfrm>
              <a:off x="1366887" y="2205872"/>
              <a:ext cx="3883843" cy="2997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CA2AB72D-3F11-4B52-8011-C216778AEDA9}"/>
                </a:ext>
              </a:extLst>
            </p:cNvPr>
            <p:cNvSpPr/>
            <p:nvPr/>
          </p:nvSpPr>
          <p:spPr>
            <a:xfrm>
              <a:off x="2347274" y="3082565"/>
              <a:ext cx="1875934" cy="1244338"/>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bg1"/>
                  </a:solidFill>
                </a:rPr>
                <a:t>num:2</a:t>
              </a:r>
              <a:endParaRPr lang="zh-CN" altLang="en-US" sz="4000" dirty="0">
                <a:solidFill>
                  <a:schemeClr val="bg1"/>
                </a:solidFill>
              </a:endParaRPr>
            </a:p>
          </p:txBody>
        </p:sp>
      </p:grpSp>
      <p:grpSp>
        <p:nvGrpSpPr>
          <p:cNvPr id="8" name="组合 7">
            <a:extLst>
              <a:ext uri="{FF2B5EF4-FFF2-40B4-BE49-F238E27FC236}">
                <a16:creationId xmlns:a16="http://schemas.microsoft.com/office/drawing/2014/main" id="{3631743B-4C31-468D-8FA5-F61C27587A41}"/>
              </a:ext>
            </a:extLst>
          </p:cNvPr>
          <p:cNvGrpSpPr/>
          <p:nvPr/>
        </p:nvGrpSpPr>
        <p:grpSpPr>
          <a:xfrm>
            <a:off x="7052821" y="2122602"/>
            <a:ext cx="3883843" cy="2997724"/>
            <a:chOff x="1366887" y="2205872"/>
            <a:chExt cx="3883843" cy="2997724"/>
          </a:xfrm>
        </p:grpSpPr>
        <p:sp>
          <p:nvSpPr>
            <p:cNvPr id="9" name="矩形 8">
              <a:extLst>
                <a:ext uri="{FF2B5EF4-FFF2-40B4-BE49-F238E27FC236}">
                  <a16:creationId xmlns:a16="http://schemas.microsoft.com/office/drawing/2014/main" id="{E373CA9C-2797-4C71-8042-511F2F01F2B0}"/>
                </a:ext>
              </a:extLst>
            </p:cNvPr>
            <p:cNvSpPr/>
            <p:nvPr/>
          </p:nvSpPr>
          <p:spPr>
            <a:xfrm>
              <a:off x="1366887" y="2205872"/>
              <a:ext cx="3883843" cy="2997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FA6BDDC5-852F-490F-BE92-029F3D3B5C87}"/>
                </a:ext>
              </a:extLst>
            </p:cNvPr>
            <p:cNvSpPr/>
            <p:nvPr/>
          </p:nvSpPr>
          <p:spPr>
            <a:xfrm>
              <a:off x="2347274" y="3082565"/>
              <a:ext cx="1875934" cy="1244338"/>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bg1"/>
                  </a:solidFill>
                </a:rPr>
                <a:t>num:7</a:t>
              </a:r>
              <a:endParaRPr lang="zh-CN" altLang="en-US" sz="4000" dirty="0">
                <a:solidFill>
                  <a:schemeClr val="bg1"/>
                </a:solidFill>
              </a:endParaRPr>
            </a:p>
          </p:txBody>
        </p:sp>
      </p:grpSp>
      <p:sp>
        <p:nvSpPr>
          <p:cNvPr id="11" name="文本框 10">
            <a:extLst>
              <a:ext uri="{FF2B5EF4-FFF2-40B4-BE49-F238E27FC236}">
                <a16:creationId xmlns:a16="http://schemas.microsoft.com/office/drawing/2014/main" id="{6AB3780A-C4BC-4397-848B-07771213D179}"/>
              </a:ext>
            </a:extLst>
          </p:cNvPr>
          <p:cNvSpPr txBox="1"/>
          <p:nvPr/>
        </p:nvSpPr>
        <p:spPr>
          <a:xfrm>
            <a:off x="3091992" y="688156"/>
            <a:ext cx="1414021" cy="830997"/>
          </a:xfrm>
          <a:prstGeom prst="rect">
            <a:avLst/>
          </a:prstGeom>
          <a:noFill/>
        </p:spPr>
        <p:txBody>
          <a:bodyPr wrap="square" rtlCol="0">
            <a:spAutoFit/>
          </a:bodyPr>
          <a:lstStyle/>
          <a:p>
            <a:r>
              <a:rPr lang="en-US" altLang="zh-CN" sz="4800" dirty="0"/>
              <a:t>x</a:t>
            </a:r>
            <a:endParaRPr lang="zh-CN" altLang="en-US" sz="4800" dirty="0"/>
          </a:p>
        </p:txBody>
      </p:sp>
      <p:sp>
        <p:nvSpPr>
          <p:cNvPr id="12" name="文本框 11">
            <a:extLst>
              <a:ext uri="{FF2B5EF4-FFF2-40B4-BE49-F238E27FC236}">
                <a16:creationId xmlns:a16="http://schemas.microsoft.com/office/drawing/2014/main" id="{003A6B8C-1E5C-455A-9C1C-BB0EDD472C23}"/>
              </a:ext>
            </a:extLst>
          </p:cNvPr>
          <p:cNvSpPr txBox="1"/>
          <p:nvPr/>
        </p:nvSpPr>
        <p:spPr>
          <a:xfrm>
            <a:off x="7678918" y="688155"/>
            <a:ext cx="2650504" cy="830997"/>
          </a:xfrm>
          <a:prstGeom prst="rect">
            <a:avLst/>
          </a:prstGeom>
          <a:noFill/>
        </p:spPr>
        <p:txBody>
          <a:bodyPr wrap="square" rtlCol="0">
            <a:spAutoFit/>
          </a:bodyPr>
          <a:lstStyle/>
          <a:p>
            <a:r>
              <a:rPr lang="en-US" altLang="zh-CN" sz="4800" dirty="0"/>
              <a:t>y            a</a:t>
            </a:r>
            <a:endParaRPr lang="zh-CN" altLang="en-US" sz="4800" dirty="0"/>
          </a:p>
        </p:txBody>
      </p:sp>
      <p:sp>
        <p:nvSpPr>
          <p:cNvPr id="15" name="箭头: 下 14">
            <a:extLst>
              <a:ext uri="{FF2B5EF4-FFF2-40B4-BE49-F238E27FC236}">
                <a16:creationId xmlns:a16="http://schemas.microsoft.com/office/drawing/2014/main" id="{0EE467C5-6D34-4758-8B94-CB09D5C231B8}"/>
              </a:ext>
            </a:extLst>
          </p:cNvPr>
          <p:cNvSpPr/>
          <p:nvPr/>
        </p:nvSpPr>
        <p:spPr>
          <a:xfrm>
            <a:off x="3091992" y="1519152"/>
            <a:ext cx="471340" cy="1036948"/>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D898CC3D-7791-4F0A-880B-61E2795C5B68}"/>
              </a:ext>
            </a:extLst>
          </p:cNvPr>
          <p:cNvPicPr>
            <a:picLocks noChangeAspect="1"/>
          </p:cNvPicPr>
          <p:nvPr/>
        </p:nvPicPr>
        <p:blipFill rotWithShape="1">
          <a:blip r:embed="rId2"/>
          <a:srcRect l="21031" t="49389" r="44253" b="43368"/>
          <a:stretch/>
        </p:blipFill>
        <p:spPr>
          <a:xfrm>
            <a:off x="1447014" y="5641942"/>
            <a:ext cx="4232636" cy="496746"/>
          </a:xfrm>
          <a:prstGeom prst="rect">
            <a:avLst/>
          </a:prstGeom>
        </p:spPr>
      </p:pic>
      <p:sp>
        <p:nvSpPr>
          <p:cNvPr id="14" name="箭头: 下 13">
            <a:extLst>
              <a:ext uri="{FF2B5EF4-FFF2-40B4-BE49-F238E27FC236}">
                <a16:creationId xmlns:a16="http://schemas.microsoft.com/office/drawing/2014/main" id="{504EE64A-9982-41A2-9EFF-BFAE53D966F7}"/>
              </a:ext>
            </a:extLst>
          </p:cNvPr>
          <p:cNvSpPr/>
          <p:nvPr/>
        </p:nvSpPr>
        <p:spPr>
          <a:xfrm rot="1909224">
            <a:off x="9209125" y="1659691"/>
            <a:ext cx="471340" cy="1036948"/>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下 17">
            <a:extLst>
              <a:ext uri="{FF2B5EF4-FFF2-40B4-BE49-F238E27FC236}">
                <a16:creationId xmlns:a16="http://schemas.microsoft.com/office/drawing/2014/main" id="{72272445-7D24-4594-9103-7E411657B30E}"/>
              </a:ext>
            </a:extLst>
          </p:cNvPr>
          <p:cNvSpPr/>
          <p:nvPr/>
        </p:nvSpPr>
        <p:spPr>
          <a:xfrm rot="19648958">
            <a:off x="8231172" y="1660622"/>
            <a:ext cx="471340" cy="1036948"/>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79155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F17DE345-1476-4BAD-BE56-266E9BB8AB9C}"/>
              </a:ext>
            </a:extLst>
          </p:cNvPr>
          <p:cNvGrpSpPr/>
          <p:nvPr/>
        </p:nvGrpSpPr>
        <p:grpSpPr>
          <a:xfrm>
            <a:off x="1366887" y="2205872"/>
            <a:ext cx="3883843" cy="2997724"/>
            <a:chOff x="1366887" y="2205872"/>
            <a:chExt cx="3883843" cy="2997724"/>
          </a:xfrm>
        </p:grpSpPr>
        <p:sp>
          <p:nvSpPr>
            <p:cNvPr id="4" name="矩形 3">
              <a:extLst>
                <a:ext uri="{FF2B5EF4-FFF2-40B4-BE49-F238E27FC236}">
                  <a16:creationId xmlns:a16="http://schemas.microsoft.com/office/drawing/2014/main" id="{7D05A232-0BB2-4A1E-9662-1767C7AF584C}"/>
                </a:ext>
              </a:extLst>
            </p:cNvPr>
            <p:cNvSpPr/>
            <p:nvPr/>
          </p:nvSpPr>
          <p:spPr>
            <a:xfrm>
              <a:off x="1366887" y="2205872"/>
              <a:ext cx="3883843" cy="2997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CA2AB72D-3F11-4B52-8011-C216778AEDA9}"/>
                </a:ext>
              </a:extLst>
            </p:cNvPr>
            <p:cNvSpPr/>
            <p:nvPr/>
          </p:nvSpPr>
          <p:spPr>
            <a:xfrm>
              <a:off x="2347274" y="3082565"/>
              <a:ext cx="1875934" cy="1244338"/>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bg1"/>
                  </a:solidFill>
                </a:rPr>
                <a:t>num:2</a:t>
              </a:r>
              <a:endParaRPr lang="zh-CN" altLang="en-US" sz="4000" dirty="0">
                <a:solidFill>
                  <a:schemeClr val="bg1"/>
                </a:solidFill>
              </a:endParaRPr>
            </a:p>
          </p:txBody>
        </p:sp>
      </p:grpSp>
      <p:grpSp>
        <p:nvGrpSpPr>
          <p:cNvPr id="8" name="组合 7">
            <a:extLst>
              <a:ext uri="{FF2B5EF4-FFF2-40B4-BE49-F238E27FC236}">
                <a16:creationId xmlns:a16="http://schemas.microsoft.com/office/drawing/2014/main" id="{3631743B-4C31-468D-8FA5-F61C27587A41}"/>
              </a:ext>
            </a:extLst>
          </p:cNvPr>
          <p:cNvGrpSpPr/>
          <p:nvPr/>
        </p:nvGrpSpPr>
        <p:grpSpPr>
          <a:xfrm>
            <a:off x="7052821" y="2122602"/>
            <a:ext cx="3883843" cy="2997724"/>
            <a:chOff x="1366887" y="2205872"/>
            <a:chExt cx="3883843" cy="2997724"/>
          </a:xfrm>
        </p:grpSpPr>
        <p:sp>
          <p:nvSpPr>
            <p:cNvPr id="9" name="矩形 8">
              <a:extLst>
                <a:ext uri="{FF2B5EF4-FFF2-40B4-BE49-F238E27FC236}">
                  <a16:creationId xmlns:a16="http://schemas.microsoft.com/office/drawing/2014/main" id="{E373CA9C-2797-4C71-8042-511F2F01F2B0}"/>
                </a:ext>
              </a:extLst>
            </p:cNvPr>
            <p:cNvSpPr/>
            <p:nvPr/>
          </p:nvSpPr>
          <p:spPr>
            <a:xfrm>
              <a:off x="1366887" y="2205872"/>
              <a:ext cx="3883843" cy="2997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FA6BDDC5-852F-490F-BE92-029F3D3B5C87}"/>
                </a:ext>
              </a:extLst>
            </p:cNvPr>
            <p:cNvSpPr/>
            <p:nvPr/>
          </p:nvSpPr>
          <p:spPr>
            <a:xfrm>
              <a:off x="2347274" y="3082565"/>
              <a:ext cx="1875934" cy="1244338"/>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bg1"/>
                  </a:solidFill>
                </a:rPr>
                <a:t>num:7</a:t>
              </a:r>
              <a:endParaRPr lang="zh-CN" altLang="en-US" sz="4000" dirty="0">
                <a:solidFill>
                  <a:schemeClr val="bg1"/>
                </a:solidFill>
              </a:endParaRPr>
            </a:p>
          </p:txBody>
        </p:sp>
      </p:grpSp>
      <p:sp>
        <p:nvSpPr>
          <p:cNvPr id="11" name="文本框 10">
            <a:extLst>
              <a:ext uri="{FF2B5EF4-FFF2-40B4-BE49-F238E27FC236}">
                <a16:creationId xmlns:a16="http://schemas.microsoft.com/office/drawing/2014/main" id="{6AB3780A-C4BC-4397-848B-07771213D179}"/>
              </a:ext>
            </a:extLst>
          </p:cNvPr>
          <p:cNvSpPr txBox="1"/>
          <p:nvPr/>
        </p:nvSpPr>
        <p:spPr>
          <a:xfrm>
            <a:off x="3091992" y="688155"/>
            <a:ext cx="1414021" cy="830997"/>
          </a:xfrm>
          <a:prstGeom prst="rect">
            <a:avLst/>
          </a:prstGeom>
          <a:noFill/>
        </p:spPr>
        <p:txBody>
          <a:bodyPr wrap="square" rtlCol="0">
            <a:spAutoFit/>
          </a:bodyPr>
          <a:lstStyle/>
          <a:p>
            <a:r>
              <a:rPr lang="en-US" altLang="zh-CN" sz="4800" dirty="0"/>
              <a:t>x</a:t>
            </a:r>
            <a:endParaRPr lang="zh-CN" altLang="en-US" sz="4800" dirty="0"/>
          </a:p>
        </p:txBody>
      </p:sp>
      <p:sp>
        <p:nvSpPr>
          <p:cNvPr id="12" name="文本框 11">
            <a:extLst>
              <a:ext uri="{FF2B5EF4-FFF2-40B4-BE49-F238E27FC236}">
                <a16:creationId xmlns:a16="http://schemas.microsoft.com/office/drawing/2014/main" id="{003A6B8C-1E5C-455A-9C1C-BB0EDD472C23}"/>
              </a:ext>
            </a:extLst>
          </p:cNvPr>
          <p:cNvSpPr txBox="1"/>
          <p:nvPr/>
        </p:nvSpPr>
        <p:spPr>
          <a:xfrm>
            <a:off x="7678918" y="688155"/>
            <a:ext cx="2650504" cy="830997"/>
          </a:xfrm>
          <a:prstGeom prst="rect">
            <a:avLst/>
          </a:prstGeom>
          <a:noFill/>
        </p:spPr>
        <p:txBody>
          <a:bodyPr wrap="square" rtlCol="0">
            <a:spAutoFit/>
          </a:bodyPr>
          <a:lstStyle/>
          <a:p>
            <a:r>
              <a:rPr lang="en-US" altLang="zh-CN" sz="4800" dirty="0"/>
              <a:t>y            a</a:t>
            </a:r>
            <a:endParaRPr lang="zh-CN" altLang="en-US" sz="4800" dirty="0"/>
          </a:p>
        </p:txBody>
      </p:sp>
      <p:sp>
        <p:nvSpPr>
          <p:cNvPr id="15" name="箭头: 下 14">
            <a:extLst>
              <a:ext uri="{FF2B5EF4-FFF2-40B4-BE49-F238E27FC236}">
                <a16:creationId xmlns:a16="http://schemas.microsoft.com/office/drawing/2014/main" id="{0EE467C5-6D34-4758-8B94-CB09D5C231B8}"/>
              </a:ext>
            </a:extLst>
          </p:cNvPr>
          <p:cNvSpPr/>
          <p:nvPr/>
        </p:nvSpPr>
        <p:spPr>
          <a:xfrm>
            <a:off x="3091992" y="1519152"/>
            <a:ext cx="471340" cy="1036948"/>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下 13">
            <a:extLst>
              <a:ext uri="{FF2B5EF4-FFF2-40B4-BE49-F238E27FC236}">
                <a16:creationId xmlns:a16="http://schemas.microsoft.com/office/drawing/2014/main" id="{504EE64A-9982-41A2-9EFF-BFAE53D966F7}"/>
              </a:ext>
            </a:extLst>
          </p:cNvPr>
          <p:cNvSpPr/>
          <p:nvPr/>
        </p:nvSpPr>
        <p:spPr>
          <a:xfrm rot="1909224">
            <a:off x="9209125" y="1659691"/>
            <a:ext cx="471340" cy="1036948"/>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下 17">
            <a:extLst>
              <a:ext uri="{FF2B5EF4-FFF2-40B4-BE49-F238E27FC236}">
                <a16:creationId xmlns:a16="http://schemas.microsoft.com/office/drawing/2014/main" id="{72272445-7D24-4594-9103-7E411657B30E}"/>
              </a:ext>
            </a:extLst>
          </p:cNvPr>
          <p:cNvSpPr/>
          <p:nvPr/>
        </p:nvSpPr>
        <p:spPr>
          <a:xfrm rot="19648958">
            <a:off x="8231172" y="1660622"/>
            <a:ext cx="471340" cy="1036948"/>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F85FB941-C17C-4A96-BAAA-28A240976DF7}"/>
              </a:ext>
            </a:extLst>
          </p:cNvPr>
          <p:cNvPicPr>
            <a:picLocks noChangeAspect="1"/>
          </p:cNvPicPr>
          <p:nvPr/>
        </p:nvPicPr>
        <p:blipFill rotWithShape="1">
          <a:blip r:embed="rId2"/>
          <a:srcRect l="22578" t="54846" r="41469" b="36907"/>
          <a:stretch/>
        </p:blipFill>
        <p:spPr>
          <a:xfrm>
            <a:off x="1371599" y="5730061"/>
            <a:ext cx="4383465" cy="565609"/>
          </a:xfrm>
          <a:prstGeom prst="rect">
            <a:avLst/>
          </a:prstGeom>
        </p:spPr>
      </p:pic>
      <p:sp>
        <p:nvSpPr>
          <p:cNvPr id="20" name="箭头: 下 19">
            <a:extLst>
              <a:ext uri="{FF2B5EF4-FFF2-40B4-BE49-F238E27FC236}">
                <a16:creationId xmlns:a16="http://schemas.microsoft.com/office/drawing/2014/main" id="{476CFB65-FFE0-4F04-80EB-0850F6A78D7D}"/>
              </a:ext>
            </a:extLst>
          </p:cNvPr>
          <p:cNvSpPr/>
          <p:nvPr/>
        </p:nvSpPr>
        <p:spPr>
          <a:xfrm rot="19279396">
            <a:off x="6938613" y="1222136"/>
            <a:ext cx="417620" cy="2140362"/>
          </a:xfrm>
          <a:prstGeom prst="downArrow">
            <a:avLst>
              <a:gd name="adj1" fmla="val 52889"/>
              <a:gd name="adj2" fmla="val 9335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CE4EA0DD-6903-48CC-AEA6-F9B709EDB9EE}"/>
              </a:ext>
            </a:extLst>
          </p:cNvPr>
          <p:cNvGrpSpPr/>
          <p:nvPr/>
        </p:nvGrpSpPr>
        <p:grpSpPr>
          <a:xfrm>
            <a:off x="5638800" y="688155"/>
            <a:ext cx="2171701" cy="830997"/>
            <a:chOff x="5638800" y="688155"/>
            <a:chExt cx="2171701" cy="830997"/>
          </a:xfrm>
        </p:grpSpPr>
        <p:sp>
          <p:nvSpPr>
            <p:cNvPr id="17" name="文本框 16">
              <a:extLst>
                <a:ext uri="{FF2B5EF4-FFF2-40B4-BE49-F238E27FC236}">
                  <a16:creationId xmlns:a16="http://schemas.microsoft.com/office/drawing/2014/main" id="{B84E568A-9093-4395-8370-90447C5EF416}"/>
                </a:ext>
              </a:extLst>
            </p:cNvPr>
            <p:cNvSpPr txBox="1"/>
            <p:nvPr/>
          </p:nvSpPr>
          <p:spPr>
            <a:xfrm>
              <a:off x="5638800" y="688155"/>
              <a:ext cx="1414021" cy="830997"/>
            </a:xfrm>
            <a:prstGeom prst="rect">
              <a:avLst/>
            </a:prstGeom>
            <a:noFill/>
          </p:spPr>
          <p:txBody>
            <a:bodyPr wrap="square" rtlCol="0">
              <a:spAutoFit/>
            </a:bodyPr>
            <a:lstStyle/>
            <a:p>
              <a:r>
                <a:rPr lang="en-US" altLang="zh-CN" sz="4800" dirty="0" err="1"/>
                <a:t>ans</a:t>
              </a:r>
              <a:endParaRPr lang="zh-CN" altLang="en-US" sz="4800" dirty="0"/>
            </a:p>
          </p:txBody>
        </p:sp>
        <p:cxnSp>
          <p:nvCxnSpPr>
            <p:cNvPr id="21" name="连接符: 曲线 20">
              <a:extLst>
                <a:ext uri="{FF2B5EF4-FFF2-40B4-BE49-F238E27FC236}">
                  <a16:creationId xmlns:a16="http://schemas.microsoft.com/office/drawing/2014/main" id="{EE90D1EB-910A-4AB8-AAB0-332848041949}"/>
                </a:ext>
              </a:extLst>
            </p:cNvPr>
            <p:cNvCxnSpPr>
              <a:endCxn id="17" idx="0"/>
            </p:cNvCxnSpPr>
            <p:nvPr/>
          </p:nvCxnSpPr>
          <p:spPr>
            <a:xfrm rot="10800000">
              <a:off x="6345812" y="688155"/>
              <a:ext cx="1464689" cy="140520"/>
            </a:xfrm>
            <a:prstGeom prst="curvedConnector4">
              <a:avLst>
                <a:gd name="adj1" fmla="val 4405"/>
                <a:gd name="adj2" fmla="val 472811"/>
              </a:avLst>
            </a:prstGeom>
            <a:ln w="57150">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grpSp>
      <p:sp>
        <p:nvSpPr>
          <p:cNvPr id="26" name="箭头: 下 25">
            <a:extLst>
              <a:ext uri="{FF2B5EF4-FFF2-40B4-BE49-F238E27FC236}">
                <a16:creationId xmlns:a16="http://schemas.microsoft.com/office/drawing/2014/main" id="{57EC5A1D-C722-4E07-A1F0-B2981D2E95CD}"/>
              </a:ext>
            </a:extLst>
          </p:cNvPr>
          <p:cNvSpPr/>
          <p:nvPr/>
        </p:nvSpPr>
        <p:spPr>
          <a:xfrm rot="16200000">
            <a:off x="4484991" y="351603"/>
            <a:ext cx="433714" cy="1591537"/>
          </a:xfrm>
          <a:prstGeom prst="downArrow">
            <a:avLst>
              <a:gd name="adj1" fmla="val 50000"/>
              <a:gd name="adj2" fmla="val 9335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a:extLst>
              <a:ext uri="{FF2B5EF4-FFF2-40B4-BE49-F238E27FC236}">
                <a16:creationId xmlns:a16="http://schemas.microsoft.com/office/drawing/2014/main" id="{E4546AD1-F801-424C-88DE-D3FFE7EE46F1}"/>
              </a:ext>
            </a:extLst>
          </p:cNvPr>
          <p:cNvSpPr/>
          <p:nvPr/>
        </p:nvSpPr>
        <p:spPr>
          <a:xfrm>
            <a:off x="8021642" y="2999295"/>
            <a:ext cx="1875934" cy="1244338"/>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bg1"/>
                </a:solidFill>
              </a:rPr>
              <a:t>num:8</a:t>
            </a:r>
            <a:endParaRPr lang="zh-CN" altLang="en-US" sz="4000" dirty="0">
              <a:solidFill>
                <a:schemeClr val="bg1"/>
              </a:solidFill>
            </a:endParaRPr>
          </a:p>
        </p:txBody>
      </p:sp>
      <p:sp>
        <p:nvSpPr>
          <p:cNvPr id="29" name="箭头: 下 28">
            <a:extLst>
              <a:ext uri="{FF2B5EF4-FFF2-40B4-BE49-F238E27FC236}">
                <a16:creationId xmlns:a16="http://schemas.microsoft.com/office/drawing/2014/main" id="{0CC1683A-DD1B-4D7E-BCA9-FBA8C1D58489}"/>
              </a:ext>
            </a:extLst>
          </p:cNvPr>
          <p:cNvSpPr/>
          <p:nvPr/>
        </p:nvSpPr>
        <p:spPr>
          <a:xfrm rot="17926491">
            <a:off x="5485072" y="436558"/>
            <a:ext cx="433714" cy="4363268"/>
          </a:xfrm>
          <a:prstGeom prst="downArrow">
            <a:avLst>
              <a:gd name="adj1" fmla="val 50000"/>
              <a:gd name="adj2" fmla="val 9335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3645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ppt_x"/>
                                          </p:val>
                                        </p:tav>
                                        <p:tav tm="100000">
                                          <p:val>
                                            <p:strVal val="#ppt_x"/>
                                          </p:val>
                                        </p:tav>
                                      </p:tavLst>
                                    </p:anim>
                                    <p:anim calcmode="lin" valueType="num">
                                      <p:cBhvr additive="base">
                                        <p:cTn id="1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barn(inVertical)">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xit" presetSubtype="1" fill="hold" grpId="0" nodeType="clickEffect">
                                  <p:stCondLst>
                                    <p:cond delay="0"/>
                                  </p:stCondLst>
                                  <p:childTnLst>
                                    <p:animEffect transition="out" filter="wheel(1)">
                                      <p:cBhvr>
                                        <p:cTn id="22" dur="2000"/>
                                        <p:tgtEl>
                                          <p:spTgt spid="15"/>
                                        </p:tgtEl>
                                      </p:cBhvr>
                                    </p:animEffect>
                                    <p:set>
                                      <p:cBhvr>
                                        <p:cTn id="23" dur="1" fill="hold">
                                          <p:stCondLst>
                                            <p:cond delay="1999"/>
                                          </p:stCondLst>
                                        </p:cTn>
                                        <p:tgtEl>
                                          <p:spTgt spid="15"/>
                                        </p:tgtEl>
                                        <p:attrNameLst>
                                          <p:attrName>style.visibility</p:attrName>
                                        </p:attrNameLst>
                                      </p:cBhvr>
                                      <p:to>
                                        <p:strVal val="hidden"/>
                                      </p:to>
                                    </p:set>
                                  </p:childTnLst>
                                </p:cTn>
                              </p:par>
                            </p:childTnLst>
                          </p:cTn>
                        </p:par>
                        <p:par>
                          <p:cTn id="24" fill="hold">
                            <p:stCondLst>
                              <p:cond delay="2000"/>
                            </p:stCondLst>
                            <p:childTnLst>
                              <p:par>
                                <p:cTn id="25" presetID="42" presetClass="entr" presetSubtype="0" fill="hold" grpId="0"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1000"/>
                                        <p:tgtEl>
                                          <p:spTgt spid="26"/>
                                        </p:tgtEl>
                                      </p:cBhvr>
                                    </p:animEffect>
                                    <p:anim calcmode="lin" valueType="num">
                                      <p:cBhvr>
                                        <p:cTn id="28" dur="1000" fill="hold"/>
                                        <p:tgtEl>
                                          <p:spTgt spid="26"/>
                                        </p:tgtEl>
                                        <p:attrNameLst>
                                          <p:attrName>ppt_x</p:attrName>
                                        </p:attrNameLst>
                                      </p:cBhvr>
                                      <p:tavLst>
                                        <p:tav tm="0">
                                          <p:val>
                                            <p:strVal val="#ppt_x"/>
                                          </p:val>
                                        </p:tav>
                                        <p:tav tm="100000">
                                          <p:val>
                                            <p:strVal val="#ppt_x"/>
                                          </p:val>
                                        </p:tav>
                                      </p:tavLst>
                                    </p:anim>
                                    <p:anim calcmode="lin" valueType="num">
                                      <p:cBhvr>
                                        <p:cTn id="2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1000"/>
                                        <p:tgtEl>
                                          <p:spTgt spid="29"/>
                                        </p:tgtEl>
                                      </p:cBhvr>
                                    </p:animEffect>
                                    <p:anim calcmode="lin" valueType="num">
                                      <p:cBhvr>
                                        <p:cTn id="35" dur="1000" fill="hold"/>
                                        <p:tgtEl>
                                          <p:spTgt spid="29"/>
                                        </p:tgtEl>
                                        <p:attrNameLst>
                                          <p:attrName>ppt_x</p:attrName>
                                        </p:attrNameLst>
                                      </p:cBhvr>
                                      <p:tavLst>
                                        <p:tav tm="0">
                                          <p:val>
                                            <p:strVal val="#ppt_x"/>
                                          </p:val>
                                        </p:tav>
                                        <p:tav tm="100000">
                                          <p:val>
                                            <p:strVal val="#ppt_x"/>
                                          </p:val>
                                        </p:tav>
                                      </p:tavLst>
                                    </p:anim>
                                    <p:anim calcmode="lin" valueType="num">
                                      <p:cBhvr>
                                        <p:cTn id="36"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animBg="1"/>
      <p:bldP spid="26" grpId="0" animBg="1"/>
      <p:bldP spid="27" grpId="0" animBg="1"/>
      <p:bldP spid="2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F17DE345-1476-4BAD-BE56-266E9BB8AB9C}"/>
              </a:ext>
            </a:extLst>
          </p:cNvPr>
          <p:cNvGrpSpPr/>
          <p:nvPr/>
        </p:nvGrpSpPr>
        <p:grpSpPr>
          <a:xfrm>
            <a:off x="1366887" y="2205872"/>
            <a:ext cx="3883843" cy="2997724"/>
            <a:chOff x="1366887" y="2205872"/>
            <a:chExt cx="3883843" cy="2997724"/>
          </a:xfrm>
        </p:grpSpPr>
        <p:sp>
          <p:nvSpPr>
            <p:cNvPr id="4" name="矩形 3">
              <a:extLst>
                <a:ext uri="{FF2B5EF4-FFF2-40B4-BE49-F238E27FC236}">
                  <a16:creationId xmlns:a16="http://schemas.microsoft.com/office/drawing/2014/main" id="{7D05A232-0BB2-4A1E-9662-1767C7AF584C}"/>
                </a:ext>
              </a:extLst>
            </p:cNvPr>
            <p:cNvSpPr/>
            <p:nvPr/>
          </p:nvSpPr>
          <p:spPr>
            <a:xfrm>
              <a:off x="1366887" y="2205872"/>
              <a:ext cx="3883843" cy="2997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CA2AB72D-3F11-4B52-8011-C216778AEDA9}"/>
                </a:ext>
              </a:extLst>
            </p:cNvPr>
            <p:cNvSpPr/>
            <p:nvPr/>
          </p:nvSpPr>
          <p:spPr>
            <a:xfrm>
              <a:off x="2347274" y="3082565"/>
              <a:ext cx="1875934" cy="1244338"/>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bg1"/>
                  </a:solidFill>
                </a:rPr>
                <a:t>num:2</a:t>
              </a:r>
              <a:endParaRPr lang="zh-CN" altLang="en-US" sz="4000" dirty="0">
                <a:solidFill>
                  <a:schemeClr val="bg1"/>
                </a:solidFill>
              </a:endParaRPr>
            </a:p>
          </p:txBody>
        </p:sp>
      </p:grpSp>
      <p:grpSp>
        <p:nvGrpSpPr>
          <p:cNvPr id="8" name="组合 7">
            <a:extLst>
              <a:ext uri="{FF2B5EF4-FFF2-40B4-BE49-F238E27FC236}">
                <a16:creationId xmlns:a16="http://schemas.microsoft.com/office/drawing/2014/main" id="{3631743B-4C31-468D-8FA5-F61C27587A41}"/>
              </a:ext>
            </a:extLst>
          </p:cNvPr>
          <p:cNvGrpSpPr/>
          <p:nvPr/>
        </p:nvGrpSpPr>
        <p:grpSpPr>
          <a:xfrm>
            <a:off x="7052821" y="2122602"/>
            <a:ext cx="3883843" cy="2997724"/>
            <a:chOff x="1366887" y="2205872"/>
            <a:chExt cx="3883843" cy="2997724"/>
          </a:xfrm>
        </p:grpSpPr>
        <p:sp>
          <p:nvSpPr>
            <p:cNvPr id="9" name="矩形 8">
              <a:extLst>
                <a:ext uri="{FF2B5EF4-FFF2-40B4-BE49-F238E27FC236}">
                  <a16:creationId xmlns:a16="http://schemas.microsoft.com/office/drawing/2014/main" id="{E373CA9C-2797-4C71-8042-511F2F01F2B0}"/>
                </a:ext>
              </a:extLst>
            </p:cNvPr>
            <p:cNvSpPr/>
            <p:nvPr/>
          </p:nvSpPr>
          <p:spPr>
            <a:xfrm>
              <a:off x="1366887" y="2205872"/>
              <a:ext cx="3883843" cy="2997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FA6BDDC5-852F-490F-BE92-029F3D3B5C87}"/>
                </a:ext>
              </a:extLst>
            </p:cNvPr>
            <p:cNvSpPr/>
            <p:nvPr/>
          </p:nvSpPr>
          <p:spPr>
            <a:xfrm>
              <a:off x="2347274" y="3082565"/>
              <a:ext cx="1875934" cy="1244338"/>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bg1"/>
                  </a:solidFill>
                </a:rPr>
                <a:t>num:7</a:t>
              </a:r>
              <a:endParaRPr lang="zh-CN" altLang="en-US" sz="4000" dirty="0">
                <a:solidFill>
                  <a:schemeClr val="bg1"/>
                </a:solidFill>
              </a:endParaRPr>
            </a:p>
          </p:txBody>
        </p:sp>
      </p:grpSp>
      <p:sp>
        <p:nvSpPr>
          <p:cNvPr id="11" name="文本框 10">
            <a:extLst>
              <a:ext uri="{FF2B5EF4-FFF2-40B4-BE49-F238E27FC236}">
                <a16:creationId xmlns:a16="http://schemas.microsoft.com/office/drawing/2014/main" id="{6AB3780A-C4BC-4397-848B-07771213D179}"/>
              </a:ext>
            </a:extLst>
          </p:cNvPr>
          <p:cNvSpPr txBox="1"/>
          <p:nvPr/>
        </p:nvSpPr>
        <p:spPr>
          <a:xfrm>
            <a:off x="3091992" y="688155"/>
            <a:ext cx="1414021" cy="830997"/>
          </a:xfrm>
          <a:prstGeom prst="rect">
            <a:avLst/>
          </a:prstGeom>
          <a:noFill/>
        </p:spPr>
        <p:txBody>
          <a:bodyPr wrap="square" rtlCol="0">
            <a:spAutoFit/>
          </a:bodyPr>
          <a:lstStyle/>
          <a:p>
            <a:r>
              <a:rPr lang="en-US" altLang="zh-CN" sz="4800" dirty="0"/>
              <a:t>x</a:t>
            </a:r>
            <a:endParaRPr lang="zh-CN" altLang="en-US" sz="4800" dirty="0"/>
          </a:p>
        </p:txBody>
      </p:sp>
      <p:sp>
        <p:nvSpPr>
          <p:cNvPr id="12" name="文本框 11">
            <a:extLst>
              <a:ext uri="{FF2B5EF4-FFF2-40B4-BE49-F238E27FC236}">
                <a16:creationId xmlns:a16="http://schemas.microsoft.com/office/drawing/2014/main" id="{003A6B8C-1E5C-455A-9C1C-BB0EDD472C23}"/>
              </a:ext>
            </a:extLst>
          </p:cNvPr>
          <p:cNvSpPr txBox="1"/>
          <p:nvPr/>
        </p:nvSpPr>
        <p:spPr>
          <a:xfrm>
            <a:off x="7678918" y="688155"/>
            <a:ext cx="2650504" cy="830997"/>
          </a:xfrm>
          <a:prstGeom prst="rect">
            <a:avLst/>
          </a:prstGeom>
          <a:noFill/>
        </p:spPr>
        <p:txBody>
          <a:bodyPr wrap="square" rtlCol="0">
            <a:spAutoFit/>
          </a:bodyPr>
          <a:lstStyle/>
          <a:p>
            <a:r>
              <a:rPr lang="en-US" altLang="zh-CN" sz="4800" dirty="0"/>
              <a:t>y            a</a:t>
            </a:r>
            <a:endParaRPr lang="zh-CN" altLang="en-US" sz="4800" dirty="0"/>
          </a:p>
        </p:txBody>
      </p:sp>
      <p:sp>
        <p:nvSpPr>
          <p:cNvPr id="14" name="箭头: 下 13">
            <a:extLst>
              <a:ext uri="{FF2B5EF4-FFF2-40B4-BE49-F238E27FC236}">
                <a16:creationId xmlns:a16="http://schemas.microsoft.com/office/drawing/2014/main" id="{504EE64A-9982-41A2-9EFF-BFAE53D966F7}"/>
              </a:ext>
            </a:extLst>
          </p:cNvPr>
          <p:cNvSpPr/>
          <p:nvPr/>
        </p:nvSpPr>
        <p:spPr>
          <a:xfrm rot="1909224">
            <a:off x="9209125" y="1659691"/>
            <a:ext cx="471340" cy="1036948"/>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下 17">
            <a:extLst>
              <a:ext uri="{FF2B5EF4-FFF2-40B4-BE49-F238E27FC236}">
                <a16:creationId xmlns:a16="http://schemas.microsoft.com/office/drawing/2014/main" id="{72272445-7D24-4594-9103-7E411657B30E}"/>
              </a:ext>
            </a:extLst>
          </p:cNvPr>
          <p:cNvSpPr/>
          <p:nvPr/>
        </p:nvSpPr>
        <p:spPr>
          <a:xfrm rot="19648958">
            <a:off x="8231172" y="1660622"/>
            <a:ext cx="471340" cy="1036948"/>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下 19">
            <a:extLst>
              <a:ext uri="{FF2B5EF4-FFF2-40B4-BE49-F238E27FC236}">
                <a16:creationId xmlns:a16="http://schemas.microsoft.com/office/drawing/2014/main" id="{476CFB65-FFE0-4F04-80EB-0850F6A78D7D}"/>
              </a:ext>
            </a:extLst>
          </p:cNvPr>
          <p:cNvSpPr/>
          <p:nvPr/>
        </p:nvSpPr>
        <p:spPr>
          <a:xfrm rot="19279396">
            <a:off x="6938613" y="1222136"/>
            <a:ext cx="417620" cy="2140362"/>
          </a:xfrm>
          <a:prstGeom prst="downArrow">
            <a:avLst>
              <a:gd name="adj1" fmla="val 52889"/>
              <a:gd name="adj2" fmla="val 9335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a:extLst>
              <a:ext uri="{FF2B5EF4-FFF2-40B4-BE49-F238E27FC236}">
                <a16:creationId xmlns:a16="http://schemas.microsoft.com/office/drawing/2014/main" id="{E4546AD1-F801-424C-88DE-D3FFE7EE46F1}"/>
              </a:ext>
            </a:extLst>
          </p:cNvPr>
          <p:cNvSpPr/>
          <p:nvPr/>
        </p:nvSpPr>
        <p:spPr>
          <a:xfrm>
            <a:off x="8021642" y="2999295"/>
            <a:ext cx="1875934" cy="1244338"/>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bg1"/>
                </a:solidFill>
              </a:rPr>
              <a:t>num:8</a:t>
            </a:r>
            <a:endParaRPr lang="zh-CN" altLang="en-US" sz="4000" dirty="0">
              <a:solidFill>
                <a:schemeClr val="bg1"/>
              </a:solidFill>
            </a:endParaRPr>
          </a:p>
        </p:txBody>
      </p:sp>
      <p:sp>
        <p:nvSpPr>
          <p:cNvPr id="29" name="箭头: 下 28">
            <a:extLst>
              <a:ext uri="{FF2B5EF4-FFF2-40B4-BE49-F238E27FC236}">
                <a16:creationId xmlns:a16="http://schemas.microsoft.com/office/drawing/2014/main" id="{0CC1683A-DD1B-4D7E-BCA9-FBA8C1D58489}"/>
              </a:ext>
            </a:extLst>
          </p:cNvPr>
          <p:cNvSpPr/>
          <p:nvPr/>
        </p:nvSpPr>
        <p:spPr>
          <a:xfrm rot="17926491">
            <a:off x="5485072" y="436558"/>
            <a:ext cx="433714" cy="4363268"/>
          </a:xfrm>
          <a:prstGeom prst="downArrow">
            <a:avLst>
              <a:gd name="adj1" fmla="val 50000"/>
              <a:gd name="adj2" fmla="val 9335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8CF96DAF-0454-47FD-A6BE-0CAF41BB37E6}"/>
              </a:ext>
            </a:extLst>
          </p:cNvPr>
          <p:cNvPicPr>
            <a:picLocks noChangeAspect="1"/>
          </p:cNvPicPr>
          <p:nvPr/>
        </p:nvPicPr>
        <p:blipFill rotWithShape="1">
          <a:blip r:embed="rId2"/>
          <a:srcRect l="19252" t="67120" r="42153" b="24124"/>
          <a:stretch/>
        </p:blipFill>
        <p:spPr>
          <a:xfrm>
            <a:off x="1366887" y="5590069"/>
            <a:ext cx="4705547" cy="600494"/>
          </a:xfrm>
          <a:prstGeom prst="rect">
            <a:avLst/>
          </a:prstGeom>
        </p:spPr>
      </p:pic>
      <p:sp>
        <p:nvSpPr>
          <p:cNvPr id="17" name="文本框 16">
            <a:extLst>
              <a:ext uri="{FF2B5EF4-FFF2-40B4-BE49-F238E27FC236}">
                <a16:creationId xmlns:a16="http://schemas.microsoft.com/office/drawing/2014/main" id="{25F1337F-70F5-4214-BC3B-BD4BF5EC399D}"/>
              </a:ext>
            </a:extLst>
          </p:cNvPr>
          <p:cNvSpPr txBox="1"/>
          <p:nvPr/>
        </p:nvSpPr>
        <p:spPr>
          <a:xfrm>
            <a:off x="5722317" y="774715"/>
            <a:ext cx="1414021" cy="830997"/>
          </a:xfrm>
          <a:prstGeom prst="rect">
            <a:avLst/>
          </a:prstGeom>
          <a:noFill/>
        </p:spPr>
        <p:txBody>
          <a:bodyPr wrap="square" rtlCol="0">
            <a:spAutoFit/>
          </a:bodyPr>
          <a:lstStyle/>
          <a:p>
            <a:r>
              <a:rPr lang="en-US" altLang="zh-CN" sz="4800" dirty="0" err="1"/>
              <a:t>ans</a:t>
            </a:r>
            <a:endParaRPr lang="zh-CN" altLang="en-US" sz="4800" dirty="0"/>
          </a:p>
        </p:txBody>
      </p:sp>
      <p:cxnSp>
        <p:nvCxnSpPr>
          <p:cNvPr id="24" name="连接符: 曲线 23">
            <a:extLst>
              <a:ext uri="{FF2B5EF4-FFF2-40B4-BE49-F238E27FC236}">
                <a16:creationId xmlns:a16="http://schemas.microsoft.com/office/drawing/2014/main" id="{5897168D-DC3B-4C61-B23A-3DCA8BEF9307}"/>
              </a:ext>
            </a:extLst>
          </p:cNvPr>
          <p:cNvCxnSpPr>
            <a:cxnSpLocks/>
            <a:endCxn id="17" idx="1"/>
          </p:cNvCxnSpPr>
          <p:nvPr/>
        </p:nvCxnSpPr>
        <p:spPr>
          <a:xfrm>
            <a:off x="3607382" y="1160753"/>
            <a:ext cx="2114935" cy="29461"/>
          </a:xfrm>
          <a:prstGeom prst="curvedConnector3">
            <a:avLst/>
          </a:prstGeom>
          <a:ln w="76200">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30" name="矩形: 圆角 29">
            <a:extLst>
              <a:ext uri="{FF2B5EF4-FFF2-40B4-BE49-F238E27FC236}">
                <a16:creationId xmlns:a16="http://schemas.microsoft.com/office/drawing/2014/main" id="{BD35C89D-0805-4C1E-81FA-1978BF0309A1}"/>
              </a:ext>
            </a:extLst>
          </p:cNvPr>
          <p:cNvSpPr/>
          <p:nvPr/>
        </p:nvSpPr>
        <p:spPr>
          <a:xfrm>
            <a:off x="8010076" y="2999295"/>
            <a:ext cx="1875934" cy="1244338"/>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bg1"/>
                </a:solidFill>
              </a:rPr>
              <a:t>num:9</a:t>
            </a:r>
            <a:endParaRPr lang="zh-CN" altLang="en-US" sz="4000" dirty="0">
              <a:solidFill>
                <a:schemeClr val="bg1"/>
              </a:solidFill>
            </a:endParaRPr>
          </a:p>
        </p:txBody>
      </p:sp>
      <p:sp>
        <p:nvSpPr>
          <p:cNvPr id="37" name="箭头: 下弧形 36">
            <a:extLst>
              <a:ext uri="{FF2B5EF4-FFF2-40B4-BE49-F238E27FC236}">
                <a16:creationId xmlns:a16="http://schemas.microsoft.com/office/drawing/2014/main" id="{AADBA222-4615-4E25-9AA2-CDDE5F032EFF}"/>
              </a:ext>
            </a:extLst>
          </p:cNvPr>
          <p:cNvSpPr/>
          <p:nvPr/>
        </p:nvSpPr>
        <p:spPr>
          <a:xfrm rot="10800000">
            <a:off x="3181350" y="171265"/>
            <a:ext cx="6704660" cy="724622"/>
          </a:xfrm>
          <a:prstGeom prst="curved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22014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xit" presetSubtype="4" fill="hold" grpId="1" nodeType="clickEffect">
                                  <p:stCondLst>
                                    <p:cond delay="0"/>
                                  </p:stCondLst>
                                  <p:childTnLst>
                                    <p:anim calcmode="lin" valueType="num">
                                      <p:cBhvr additive="base">
                                        <p:cTn id="16" dur="500"/>
                                        <p:tgtEl>
                                          <p:spTgt spid="37"/>
                                        </p:tgtEl>
                                        <p:attrNameLst>
                                          <p:attrName>ppt_y</p:attrName>
                                        </p:attrNameLst>
                                      </p:cBhvr>
                                      <p:tavLst>
                                        <p:tav tm="0">
                                          <p:val>
                                            <p:strVal val="#ppt_y"/>
                                          </p:val>
                                        </p:tav>
                                        <p:tav tm="100000">
                                          <p:val>
                                            <p:strVal val="#ppt_y+#ppt_h*1.125000"/>
                                          </p:val>
                                        </p:tav>
                                      </p:tavLst>
                                    </p:anim>
                                    <p:animEffect transition="out" filter="wipe(down)">
                                      <p:cBhvr>
                                        <p:cTn id="17" dur="500"/>
                                        <p:tgtEl>
                                          <p:spTgt spid="37"/>
                                        </p:tgtEl>
                                      </p:cBhvr>
                                    </p:animEffect>
                                    <p:set>
                                      <p:cBhvr>
                                        <p:cTn id="18" dur="1" fill="hold">
                                          <p:stCondLst>
                                            <p:cond delay="499"/>
                                          </p:stCondLst>
                                        </p:cTn>
                                        <p:tgtEl>
                                          <p:spTgt spid="37"/>
                                        </p:tgtEl>
                                        <p:attrNameLst>
                                          <p:attrName>style.visibility</p:attrName>
                                        </p:attrNameLst>
                                      </p:cBhvr>
                                      <p:to>
                                        <p:strVal val="hidden"/>
                                      </p:to>
                                    </p:set>
                                  </p:childTnLst>
                                </p:cTn>
                              </p:par>
                              <p:par>
                                <p:cTn id="19" presetID="12" presetClass="exit" presetSubtype="4" fill="hold" nodeType="withEffect">
                                  <p:stCondLst>
                                    <p:cond delay="0"/>
                                  </p:stCondLst>
                                  <p:childTnLst>
                                    <p:anim calcmode="lin" valueType="num">
                                      <p:cBhvr additive="base">
                                        <p:cTn id="20" dur="500"/>
                                        <p:tgtEl>
                                          <p:spTgt spid="2"/>
                                        </p:tgtEl>
                                        <p:attrNameLst>
                                          <p:attrName>ppt_y</p:attrName>
                                        </p:attrNameLst>
                                      </p:cBhvr>
                                      <p:tavLst>
                                        <p:tav tm="0">
                                          <p:val>
                                            <p:strVal val="#ppt_y"/>
                                          </p:val>
                                        </p:tav>
                                        <p:tav tm="100000">
                                          <p:val>
                                            <p:strVal val="#ppt_y+#ppt_h*1.125000"/>
                                          </p:val>
                                        </p:tav>
                                      </p:tavLst>
                                    </p:anim>
                                    <p:animEffect transition="out" filter="wipe(down)">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par>
                                <p:cTn id="23" presetID="12" presetClass="exit" presetSubtype="4" fill="hold" nodeType="withEffect">
                                  <p:stCondLst>
                                    <p:cond delay="0"/>
                                  </p:stCondLst>
                                  <p:childTnLst>
                                    <p:anim calcmode="lin" valueType="num">
                                      <p:cBhvr additive="base">
                                        <p:cTn id="24" dur="500"/>
                                        <p:tgtEl>
                                          <p:spTgt spid="24"/>
                                        </p:tgtEl>
                                        <p:attrNameLst>
                                          <p:attrName>ppt_y</p:attrName>
                                        </p:attrNameLst>
                                      </p:cBhvr>
                                      <p:tavLst>
                                        <p:tav tm="0">
                                          <p:val>
                                            <p:strVal val="#ppt_y"/>
                                          </p:val>
                                        </p:tav>
                                        <p:tav tm="100000">
                                          <p:val>
                                            <p:strVal val="#ppt_y+#ppt_h*1.125000"/>
                                          </p:val>
                                        </p:tav>
                                      </p:tavLst>
                                    </p:anim>
                                    <p:animEffect transition="out" filter="wipe(down)">
                                      <p:cBhvr>
                                        <p:cTn id="25" dur="500"/>
                                        <p:tgtEl>
                                          <p:spTgt spid="24"/>
                                        </p:tgtEl>
                                      </p:cBhvr>
                                    </p:animEffect>
                                    <p:set>
                                      <p:cBhvr>
                                        <p:cTn id="26" dur="1" fill="hold">
                                          <p:stCondLst>
                                            <p:cond delay="499"/>
                                          </p:stCondLst>
                                        </p:cTn>
                                        <p:tgtEl>
                                          <p:spTgt spid="24"/>
                                        </p:tgtEl>
                                        <p:attrNameLst>
                                          <p:attrName>style.visibility</p:attrName>
                                        </p:attrNameLst>
                                      </p:cBhvr>
                                      <p:to>
                                        <p:strVal val="hidden"/>
                                      </p:to>
                                    </p:set>
                                  </p:childTnLst>
                                </p:cTn>
                              </p:par>
                              <p:par>
                                <p:cTn id="27" presetID="12" presetClass="exit" presetSubtype="4" fill="hold" grpId="0" nodeType="withEffect">
                                  <p:stCondLst>
                                    <p:cond delay="0"/>
                                  </p:stCondLst>
                                  <p:childTnLst>
                                    <p:anim calcmode="lin" valueType="num">
                                      <p:cBhvr additive="base">
                                        <p:cTn id="28" dur="500"/>
                                        <p:tgtEl>
                                          <p:spTgt spid="17"/>
                                        </p:tgtEl>
                                        <p:attrNameLst>
                                          <p:attrName>ppt_y</p:attrName>
                                        </p:attrNameLst>
                                      </p:cBhvr>
                                      <p:tavLst>
                                        <p:tav tm="0">
                                          <p:val>
                                            <p:strVal val="#ppt_y"/>
                                          </p:val>
                                        </p:tav>
                                        <p:tav tm="100000">
                                          <p:val>
                                            <p:strVal val="#ppt_y+#ppt_h*1.125000"/>
                                          </p:val>
                                        </p:tav>
                                      </p:tavLst>
                                    </p:anim>
                                    <p:animEffect transition="out" filter="wipe(down)">
                                      <p:cBhvr>
                                        <p:cTn id="29" dur="500"/>
                                        <p:tgtEl>
                                          <p:spTgt spid="17"/>
                                        </p:tgtEl>
                                      </p:cBhvr>
                                    </p:animEffect>
                                    <p:set>
                                      <p:cBhvr>
                                        <p:cTn id="30" dur="1" fill="hold">
                                          <p:stCondLst>
                                            <p:cond delay="499"/>
                                          </p:stCondLst>
                                        </p:cTn>
                                        <p:tgtEl>
                                          <p:spTgt spid="17"/>
                                        </p:tgtEl>
                                        <p:attrNameLst>
                                          <p:attrName>style.visibility</p:attrName>
                                        </p:attrNameLst>
                                      </p:cBhvr>
                                      <p:to>
                                        <p:strVal val="hidden"/>
                                      </p:to>
                                    </p:set>
                                  </p:childTnLst>
                                </p:cTn>
                              </p:par>
                              <p:par>
                                <p:cTn id="31" presetID="12" presetClass="exit" presetSubtype="4" fill="hold" grpId="0" nodeType="withEffect">
                                  <p:stCondLst>
                                    <p:cond delay="0"/>
                                  </p:stCondLst>
                                  <p:childTnLst>
                                    <p:anim calcmode="lin" valueType="num">
                                      <p:cBhvr additive="base">
                                        <p:cTn id="32" dur="500"/>
                                        <p:tgtEl>
                                          <p:spTgt spid="20"/>
                                        </p:tgtEl>
                                        <p:attrNameLst>
                                          <p:attrName>ppt_y</p:attrName>
                                        </p:attrNameLst>
                                      </p:cBhvr>
                                      <p:tavLst>
                                        <p:tav tm="0">
                                          <p:val>
                                            <p:strVal val="#ppt_y"/>
                                          </p:val>
                                        </p:tav>
                                        <p:tav tm="100000">
                                          <p:val>
                                            <p:strVal val="#ppt_y+#ppt_h*1.125000"/>
                                          </p:val>
                                        </p:tav>
                                      </p:tavLst>
                                    </p:anim>
                                    <p:animEffect transition="out" filter="wipe(down)">
                                      <p:cBhvr>
                                        <p:cTn id="33" dur="500"/>
                                        <p:tgtEl>
                                          <p:spTgt spid="20"/>
                                        </p:tgtEl>
                                      </p:cBhvr>
                                    </p:animEffect>
                                    <p:set>
                                      <p:cBhvr>
                                        <p:cTn id="34"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7" grpId="0"/>
      <p:bldP spid="30" grpId="0" animBg="1"/>
      <p:bldP spid="37" grpId="0" animBg="1"/>
      <p:bldP spid="37"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70EAE-0724-4D35-A593-E5114714221C}"/>
              </a:ext>
            </a:extLst>
          </p:cNvPr>
          <p:cNvSpPr>
            <a:spLocks noGrp="1"/>
          </p:cNvSpPr>
          <p:nvPr>
            <p:ph type="title"/>
          </p:nvPr>
        </p:nvSpPr>
        <p:spPr>
          <a:xfrm>
            <a:off x="400050" y="209550"/>
            <a:ext cx="11496675" cy="2633663"/>
          </a:xfrm>
        </p:spPr>
        <p:txBody>
          <a:bodyPr/>
          <a:lstStyle/>
          <a:p>
            <a:r>
              <a:rPr lang="en-US" altLang="zh-CN" dirty="0"/>
              <a:t>THANKS</a:t>
            </a:r>
            <a:br>
              <a:rPr lang="en-US" altLang="zh-CN" dirty="0"/>
            </a:br>
            <a:r>
              <a:rPr lang="en-US" altLang="zh-CN" dirty="0"/>
              <a:t>     LRM</a:t>
            </a:r>
            <a:endParaRPr lang="zh-CN" altLang="en-US" dirty="0"/>
          </a:p>
        </p:txBody>
      </p:sp>
    </p:spTree>
    <p:extLst>
      <p:ext uri="{BB962C8B-B14F-4D97-AF65-F5344CB8AC3E}">
        <p14:creationId xmlns:p14="http://schemas.microsoft.com/office/powerpoint/2010/main" val="937780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31079E-B8FA-4432-935D-5E3DEB199D43}"/>
              </a:ext>
            </a:extLst>
          </p:cNvPr>
          <p:cNvSpPr>
            <a:spLocks noGrp="1"/>
          </p:cNvSpPr>
          <p:nvPr>
            <p:ph type="title"/>
          </p:nvPr>
        </p:nvSpPr>
        <p:spPr>
          <a:xfrm>
            <a:off x="838200" y="365125"/>
            <a:ext cx="2300926" cy="1325563"/>
          </a:xfrm>
        </p:spPr>
        <p:txBody>
          <a:bodyPr/>
          <a:lstStyle/>
          <a:p>
            <a:r>
              <a:rPr lang="en-US" altLang="zh-CN" dirty="0"/>
              <a:t>Object </a:t>
            </a:r>
            <a:endParaRPr lang="zh-CN" altLang="en-US" dirty="0"/>
          </a:p>
        </p:txBody>
      </p:sp>
      <p:pic>
        <p:nvPicPr>
          <p:cNvPr id="5" name="内容占位符 4">
            <a:extLst>
              <a:ext uri="{FF2B5EF4-FFF2-40B4-BE49-F238E27FC236}">
                <a16:creationId xmlns:a16="http://schemas.microsoft.com/office/drawing/2014/main" id="{E78D2B62-4A5C-40CD-ABFC-61345BD8A6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2481" y="1457979"/>
            <a:ext cx="5801784" cy="4351338"/>
          </a:xfrm>
        </p:spPr>
      </p:pic>
      <p:sp>
        <p:nvSpPr>
          <p:cNvPr id="6" name="标题 1">
            <a:extLst>
              <a:ext uri="{FF2B5EF4-FFF2-40B4-BE49-F238E27FC236}">
                <a16:creationId xmlns:a16="http://schemas.microsoft.com/office/drawing/2014/main" id="{3C3F4EE1-EC63-48EE-9857-F4CC44CAE159}"/>
              </a:ext>
            </a:extLst>
          </p:cNvPr>
          <p:cNvSpPr txBox="1">
            <a:spLocks/>
          </p:cNvSpPr>
          <p:nvPr/>
        </p:nvSpPr>
        <p:spPr>
          <a:xfrm>
            <a:off x="6740950" y="365125"/>
            <a:ext cx="473451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i="1" dirty="0"/>
              <a:t>State and behavior </a:t>
            </a:r>
            <a:endParaRPr lang="zh-CN" altLang="en-US" i="1" dirty="0"/>
          </a:p>
        </p:txBody>
      </p:sp>
      <p:sp>
        <p:nvSpPr>
          <p:cNvPr id="7" name="箭头: 右 6">
            <a:extLst>
              <a:ext uri="{FF2B5EF4-FFF2-40B4-BE49-F238E27FC236}">
                <a16:creationId xmlns:a16="http://schemas.microsoft.com/office/drawing/2014/main" id="{0C7481F7-D35D-4864-9596-20F31909BB1A}"/>
              </a:ext>
            </a:extLst>
          </p:cNvPr>
          <p:cNvSpPr/>
          <p:nvPr/>
        </p:nvSpPr>
        <p:spPr>
          <a:xfrm>
            <a:off x="2884602" y="779683"/>
            <a:ext cx="3478491" cy="496445"/>
          </a:xfrm>
          <a:prstGeom prst="rightArrow">
            <a:avLst>
              <a:gd name="adj1" fmla="val 50000"/>
              <a:gd name="adj2" fmla="val 1620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6920AB27-F3B6-494C-894D-FCB175438113}"/>
              </a:ext>
            </a:extLst>
          </p:cNvPr>
          <p:cNvPicPr>
            <a:picLocks noChangeAspect="1"/>
          </p:cNvPicPr>
          <p:nvPr/>
        </p:nvPicPr>
        <p:blipFill rotWithShape="1">
          <a:blip r:embed="rId3">
            <a:extLst>
              <a:ext uri="{28A0092B-C50C-407E-A947-70E740481C1C}">
                <a14:useLocalDpi xmlns:a14="http://schemas.microsoft.com/office/drawing/2010/main" val="0"/>
              </a:ext>
            </a:extLst>
          </a:blip>
          <a:srcRect t="12371"/>
          <a:stretch/>
        </p:blipFill>
        <p:spPr>
          <a:xfrm>
            <a:off x="4537373" y="1457978"/>
            <a:ext cx="7205284" cy="4735431"/>
          </a:xfrm>
          <a:prstGeom prst="rect">
            <a:avLst/>
          </a:prstGeom>
        </p:spPr>
      </p:pic>
    </p:spTree>
    <p:extLst>
      <p:ext uri="{BB962C8B-B14F-4D97-AF65-F5344CB8AC3E}">
        <p14:creationId xmlns:p14="http://schemas.microsoft.com/office/powerpoint/2010/main" val="169218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5D416570-CD79-4E15-82A7-992FB12DB845}"/>
              </a:ext>
            </a:extLst>
          </p:cNvPr>
          <p:cNvSpPr>
            <a:spLocks noGrp="1"/>
          </p:cNvSpPr>
          <p:nvPr>
            <p:ph type="title"/>
          </p:nvPr>
        </p:nvSpPr>
        <p:spPr>
          <a:xfrm>
            <a:off x="838200" y="365125"/>
            <a:ext cx="2300926" cy="1325563"/>
          </a:xfrm>
        </p:spPr>
        <p:txBody>
          <a:bodyPr/>
          <a:lstStyle/>
          <a:p>
            <a:r>
              <a:rPr lang="en-US" altLang="zh-CN" dirty="0"/>
              <a:t> </a:t>
            </a:r>
            <a:endParaRPr lang="zh-CN" altLang="en-US" dirty="0"/>
          </a:p>
        </p:txBody>
      </p:sp>
      <p:sp>
        <p:nvSpPr>
          <p:cNvPr id="3" name="标题 1">
            <a:extLst>
              <a:ext uri="{FF2B5EF4-FFF2-40B4-BE49-F238E27FC236}">
                <a16:creationId xmlns:a16="http://schemas.microsoft.com/office/drawing/2014/main" id="{FC397E52-EC11-4C02-90BF-AFE5E825B339}"/>
              </a:ext>
            </a:extLst>
          </p:cNvPr>
          <p:cNvSpPr txBox="1">
            <a:spLocks/>
          </p:cNvSpPr>
          <p:nvPr/>
        </p:nvSpPr>
        <p:spPr>
          <a:xfrm>
            <a:off x="989814" y="517525"/>
            <a:ext cx="23017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Class </a:t>
            </a:r>
            <a:endParaRPr lang="zh-CN" altLang="en-US" dirty="0"/>
          </a:p>
        </p:txBody>
      </p:sp>
      <p:sp>
        <p:nvSpPr>
          <p:cNvPr id="5" name="标题 1">
            <a:extLst>
              <a:ext uri="{FF2B5EF4-FFF2-40B4-BE49-F238E27FC236}">
                <a16:creationId xmlns:a16="http://schemas.microsoft.com/office/drawing/2014/main" id="{1CE78433-5082-4239-A874-9E16CDE62DC6}"/>
              </a:ext>
            </a:extLst>
          </p:cNvPr>
          <p:cNvSpPr txBox="1">
            <a:spLocks/>
          </p:cNvSpPr>
          <p:nvPr/>
        </p:nvSpPr>
        <p:spPr>
          <a:xfrm>
            <a:off x="989814" y="2207739"/>
            <a:ext cx="7758260" cy="4193061"/>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Player1</a:t>
            </a:r>
          </a:p>
          <a:p>
            <a:r>
              <a:rPr lang="en-US" altLang="zh-CN" dirty="0"/>
              <a:t>Player2</a:t>
            </a:r>
          </a:p>
          <a:p>
            <a:r>
              <a:rPr lang="en-US" altLang="zh-CN" dirty="0"/>
              <a:t>Player3</a:t>
            </a:r>
          </a:p>
          <a:p>
            <a:r>
              <a:rPr lang="en-US" altLang="zh-CN" dirty="0"/>
              <a:t>Player4</a:t>
            </a:r>
          </a:p>
          <a:p>
            <a:r>
              <a:rPr lang="en-US" altLang="zh-CN" dirty="0"/>
              <a:t>Player5</a:t>
            </a:r>
          </a:p>
          <a:p>
            <a:r>
              <a:rPr lang="en-US" altLang="zh-CN" dirty="0"/>
              <a:t>   .</a:t>
            </a:r>
          </a:p>
          <a:p>
            <a:r>
              <a:rPr lang="en-US" altLang="zh-CN" dirty="0"/>
              <a:t>   .</a:t>
            </a:r>
          </a:p>
          <a:p>
            <a:r>
              <a:rPr lang="en-US" altLang="zh-CN" dirty="0"/>
              <a:t>   .</a:t>
            </a:r>
          </a:p>
          <a:p>
            <a:r>
              <a:rPr lang="en-US" altLang="zh-CN" dirty="0"/>
              <a:t>   .</a:t>
            </a:r>
          </a:p>
          <a:p>
            <a:r>
              <a:rPr lang="en-US" altLang="zh-CN" dirty="0"/>
              <a:t> </a:t>
            </a:r>
            <a:endParaRPr lang="zh-CN" altLang="en-US" dirty="0"/>
          </a:p>
        </p:txBody>
      </p:sp>
      <p:sp>
        <p:nvSpPr>
          <p:cNvPr id="2" name="右大括号 1">
            <a:extLst>
              <a:ext uri="{FF2B5EF4-FFF2-40B4-BE49-F238E27FC236}">
                <a16:creationId xmlns:a16="http://schemas.microsoft.com/office/drawing/2014/main" id="{042861ED-B0FC-4A35-92B8-9A5BE0796174}"/>
              </a:ext>
            </a:extLst>
          </p:cNvPr>
          <p:cNvSpPr/>
          <p:nvPr/>
        </p:nvSpPr>
        <p:spPr>
          <a:xfrm>
            <a:off x="2837468" y="2207739"/>
            <a:ext cx="886120" cy="3523758"/>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标题 1">
            <a:extLst>
              <a:ext uri="{FF2B5EF4-FFF2-40B4-BE49-F238E27FC236}">
                <a16:creationId xmlns:a16="http://schemas.microsoft.com/office/drawing/2014/main" id="{D458D963-83A7-413D-B932-005C548AAA7F}"/>
              </a:ext>
            </a:extLst>
          </p:cNvPr>
          <p:cNvSpPr txBox="1">
            <a:spLocks/>
          </p:cNvSpPr>
          <p:nvPr/>
        </p:nvSpPr>
        <p:spPr>
          <a:xfrm>
            <a:off x="4403888" y="3306836"/>
            <a:ext cx="40613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Player Class </a:t>
            </a:r>
            <a:endParaRPr lang="zh-CN" altLang="en-US" dirty="0"/>
          </a:p>
        </p:txBody>
      </p:sp>
      <p:pic>
        <p:nvPicPr>
          <p:cNvPr id="8" name="图片 7">
            <a:extLst>
              <a:ext uri="{FF2B5EF4-FFF2-40B4-BE49-F238E27FC236}">
                <a16:creationId xmlns:a16="http://schemas.microsoft.com/office/drawing/2014/main" id="{7832A654-8D26-48A6-9E7D-D228E54E19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4068" y="981075"/>
            <a:ext cx="4672957" cy="5124450"/>
          </a:xfrm>
          <a:prstGeom prst="rect">
            <a:avLst/>
          </a:prstGeom>
        </p:spPr>
      </p:pic>
    </p:spTree>
    <p:extLst>
      <p:ext uri="{BB962C8B-B14F-4D97-AF65-F5344CB8AC3E}">
        <p14:creationId xmlns:p14="http://schemas.microsoft.com/office/powerpoint/2010/main" val="1670928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93ED10-E758-461C-A619-0663DC65A3FB}"/>
              </a:ext>
            </a:extLst>
          </p:cNvPr>
          <p:cNvSpPr>
            <a:spLocks noGrp="1"/>
          </p:cNvSpPr>
          <p:nvPr>
            <p:ph type="title"/>
          </p:nvPr>
        </p:nvSpPr>
        <p:spPr/>
        <p:txBody>
          <a:bodyPr/>
          <a:lstStyle/>
          <a:p>
            <a:r>
              <a:rPr lang="en-US" altLang="zh-CN" dirty="0"/>
              <a:t>Modifier</a:t>
            </a:r>
            <a:endParaRPr lang="zh-CN" altLang="en-US" dirty="0"/>
          </a:p>
        </p:txBody>
      </p:sp>
      <p:sp>
        <p:nvSpPr>
          <p:cNvPr id="3" name="内容占位符 2">
            <a:extLst>
              <a:ext uri="{FF2B5EF4-FFF2-40B4-BE49-F238E27FC236}">
                <a16:creationId xmlns:a16="http://schemas.microsoft.com/office/drawing/2014/main" id="{C98813EB-C7F3-4700-8AE0-253918010AEC}"/>
              </a:ext>
            </a:extLst>
          </p:cNvPr>
          <p:cNvSpPr>
            <a:spLocks noGrp="1"/>
          </p:cNvSpPr>
          <p:nvPr>
            <p:ph idx="1"/>
          </p:nvPr>
        </p:nvSpPr>
        <p:spPr/>
        <p:txBody>
          <a:bodyPr>
            <a:normAutofit lnSpcReduction="10000"/>
          </a:bodyPr>
          <a:lstStyle/>
          <a:p>
            <a:r>
              <a:rPr lang="en-US" altLang="zh-CN" dirty="0"/>
              <a:t>Class modifier</a:t>
            </a:r>
          </a:p>
          <a:p>
            <a:r>
              <a:rPr lang="en-US" altLang="zh-CN" dirty="0"/>
              <a:t> </a:t>
            </a:r>
            <a:r>
              <a:rPr lang="en-US" altLang="zh-CN" dirty="0">
                <a:solidFill>
                  <a:srgbClr val="FF0000"/>
                </a:solidFill>
              </a:rPr>
              <a:t>public </a:t>
            </a:r>
            <a:r>
              <a:rPr lang="en-US" altLang="zh-CN" dirty="0"/>
              <a:t>    abstract     final     friendly</a:t>
            </a:r>
          </a:p>
          <a:p>
            <a:endParaRPr lang="en-US" altLang="zh-CN" dirty="0"/>
          </a:p>
          <a:p>
            <a:r>
              <a:rPr lang="en-US" altLang="zh-CN" dirty="0"/>
              <a:t>Member variable modifier</a:t>
            </a:r>
          </a:p>
          <a:p>
            <a:r>
              <a:rPr lang="en-US" altLang="zh-CN" dirty="0"/>
              <a:t> </a:t>
            </a:r>
            <a:r>
              <a:rPr lang="en-US" altLang="zh-CN" dirty="0">
                <a:solidFill>
                  <a:srgbClr val="FF0000"/>
                </a:solidFill>
              </a:rPr>
              <a:t>public     private     </a:t>
            </a:r>
            <a:r>
              <a:rPr lang="en-US" altLang="zh-CN" dirty="0"/>
              <a:t>protected     friendly     final     </a:t>
            </a:r>
            <a:r>
              <a:rPr lang="en-US" altLang="zh-CN" dirty="0">
                <a:solidFill>
                  <a:srgbClr val="FF0000"/>
                </a:solidFill>
              </a:rPr>
              <a:t>static</a:t>
            </a:r>
            <a:r>
              <a:rPr lang="en-US" altLang="zh-CN" dirty="0"/>
              <a:t>     transient     volatile</a:t>
            </a:r>
          </a:p>
          <a:p>
            <a:endParaRPr lang="en-US" altLang="zh-CN" dirty="0"/>
          </a:p>
          <a:p>
            <a:r>
              <a:rPr lang="en-US" altLang="zh-CN" dirty="0"/>
              <a:t>Method modifier</a:t>
            </a:r>
          </a:p>
          <a:p>
            <a:r>
              <a:rPr lang="en-US" altLang="zh-CN" dirty="0">
                <a:solidFill>
                  <a:srgbClr val="FF0000"/>
                </a:solidFill>
              </a:rPr>
              <a:t>public     private</a:t>
            </a:r>
            <a:r>
              <a:rPr lang="en-US" altLang="zh-CN" dirty="0"/>
              <a:t>     protected     final     </a:t>
            </a:r>
            <a:r>
              <a:rPr lang="en-US" altLang="zh-CN" dirty="0">
                <a:solidFill>
                  <a:srgbClr val="FF0000"/>
                </a:solidFill>
              </a:rPr>
              <a:t>static</a:t>
            </a:r>
            <a:r>
              <a:rPr lang="en-US" altLang="zh-CN" dirty="0"/>
              <a:t>     synchronize     native </a:t>
            </a:r>
            <a:endParaRPr lang="zh-CN" altLang="en-US" dirty="0"/>
          </a:p>
        </p:txBody>
      </p:sp>
    </p:spTree>
    <p:extLst>
      <p:ext uri="{BB962C8B-B14F-4D97-AF65-F5344CB8AC3E}">
        <p14:creationId xmlns:p14="http://schemas.microsoft.com/office/powerpoint/2010/main" val="1845885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C25F1E1A-E534-4A36-898D-8C911FB370E6}"/>
              </a:ext>
            </a:extLst>
          </p:cNvPr>
          <p:cNvPicPr>
            <a:picLocks noChangeAspect="1"/>
          </p:cNvPicPr>
          <p:nvPr/>
        </p:nvPicPr>
        <p:blipFill rotWithShape="1">
          <a:blip r:embed="rId2"/>
          <a:srcRect l="7808" t="12639" r="18047" b="36944"/>
          <a:stretch/>
        </p:blipFill>
        <p:spPr>
          <a:xfrm>
            <a:off x="838200" y="1690688"/>
            <a:ext cx="9039618" cy="3457576"/>
          </a:xfrm>
          <a:prstGeom prst="rect">
            <a:avLst/>
          </a:prstGeom>
        </p:spPr>
      </p:pic>
      <p:sp>
        <p:nvSpPr>
          <p:cNvPr id="2" name="标题 1">
            <a:extLst>
              <a:ext uri="{FF2B5EF4-FFF2-40B4-BE49-F238E27FC236}">
                <a16:creationId xmlns:a16="http://schemas.microsoft.com/office/drawing/2014/main" id="{2CDE2D1F-1F0B-404D-BEE7-6259D6C86540}"/>
              </a:ext>
            </a:extLst>
          </p:cNvPr>
          <p:cNvSpPr>
            <a:spLocks noGrp="1"/>
          </p:cNvSpPr>
          <p:nvPr>
            <p:ph type="title"/>
          </p:nvPr>
        </p:nvSpPr>
        <p:spPr/>
        <p:txBody>
          <a:bodyPr/>
          <a:lstStyle/>
          <a:p>
            <a:r>
              <a:rPr lang="en-US" altLang="zh-CN" dirty="0"/>
              <a:t>Variable</a:t>
            </a:r>
            <a:endParaRPr lang="zh-CN" altLang="en-US" dirty="0"/>
          </a:p>
        </p:txBody>
      </p:sp>
      <p:pic>
        <p:nvPicPr>
          <p:cNvPr id="5" name="图片 4">
            <a:extLst>
              <a:ext uri="{FF2B5EF4-FFF2-40B4-BE49-F238E27FC236}">
                <a16:creationId xmlns:a16="http://schemas.microsoft.com/office/drawing/2014/main" id="{AA5968F7-18E8-44D7-B1C5-0F0AC2A10BB6}"/>
              </a:ext>
            </a:extLst>
          </p:cNvPr>
          <p:cNvPicPr>
            <a:picLocks noChangeAspect="1"/>
          </p:cNvPicPr>
          <p:nvPr/>
        </p:nvPicPr>
        <p:blipFill rotWithShape="1">
          <a:blip r:embed="rId3"/>
          <a:srcRect l="13222" t="61443" r="71392" b="19175"/>
          <a:stretch/>
        </p:blipFill>
        <p:spPr>
          <a:xfrm>
            <a:off x="1564850" y="2884601"/>
            <a:ext cx="1875934" cy="1329181"/>
          </a:xfrm>
          <a:prstGeom prst="rect">
            <a:avLst/>
          </a:prstGeom>
        </p:spPr>
      </p:pic>
      <p:sp>
        <p:nvSpPr>
          <p:cNvPr id="6" name="文本框 5">
            <a:extLst>
              <a:ext uri="{FF2B5EF4-FFF2-40B4-BE49-F238E27FC236}">
                <a16:creationId xmlns:a16="http://schemas.microsoft.com/office/drawing/2014/main" id="{440B71A6-F5D7-4F20-9FC8-F114E953F383}"/>
              </a:ext>
            </a:extLst>
          </p:cNvPr>
          <p:cNvSpPr txBox="1"/>
          <p:nvPr/>
        </p:nvSpPr>
        <p:spPr>
          <a:xfrm>
            <a:off x="952106" y="5230613"/>
            <a:ext cx="2630079" cy="646331"/>
          </a:xfrm>
          <a:prstGeom prst="rect">
            <a:avLst/>
          </a:prstGeom>
          <a:noFill/>
        </p:spPr>
        <p:txBody>
          <a:bodyPr wrap="square" rtlCol="0">
            <a:spAutoFit/>
          </a:bodyPr>
          <a:lstStyle/>
          <a:p>
            <a:r>
              <a:rPr lang="en-US" altLang="zh-CN" sz="3600" dirty="0"/>
              <a:t>Question1</a:t>
            </a:r>
            <a:r>
              <a:rPr lang="en-US" altLang="zh-CN" dirty="0"/>
              <a:t> </a:t>
            </a:r>
            <a:endParaRPr lang="zh-CN" altLang="en-US" dirty="0"/>
          </a:p>
        </p:txBody>
      </p:sp>
      <p:sp>
        <p:nvSpPr>
          <p:cNvPr id="8" name="文本框 7">
            <a:extLst>
              <a:ext uri="{FF2B5EF4-FFF2-40B4-BE49-F238E27FC236}">
                <a16:creationId xmlns:a16="http://schemas.microsoft.com/office/drawing/2014/main" id="{70E8511A-F11D-4EAD-B1E4-63613AC70040}"/>
              </a:ext>
            </a:extLst>
          </p:cNvPr>
          <p:cNvSpPr txBox="1"/>
          <p:nvPr/>
        </p:nvSpPr>
        <p:spPr>
          <a:xfrm>
            <a:off x="952106" y="5876944"/>
            <a:ext cx="2630079" cy="646331"/>
          </a:xfrm>
          <a:prstGeom prst="rect">
            <a:avLst/>
          </a:prstGeom>
          <a:noFill/>
        </p:spPr>
        <p:txBody>
          <a:bodyPr wrap="square" rtlCol="0">
            <a:spAutoFit/>
          </a:bodyPr>
          <a:lstStyle/>
          <a:p>
            <a:r>
              <a:rPr lang="en-US" altLang="zh-CN" sz="3600" dirty="0"/>
              <a:t>Question2</a:t>
            </a:r>
            <a:r>
              <a:rPr lang="en-US" altLang="zh-CN" dirty="0"/>
              <a:t> </a:t>
            </a:r>
            <a:endParaRPr lang="zh-CN" altLang="en-US" dirty="0"/>
          </a:p>
        </p:txBody>
      </p:sp>
      <p:pic>
        <p:nvPicPr>
          <p:cNvPr id="9" name="图片 8">
            <a:extLst>
              <a:ext uri="{FF2B5EF4-FFF2-40B4-BE49-F238E27FC236}">
                <a16:creationId xmlns:a16="http://schemas.microsoft.com/office/drawing/2014/main" id="{ACCD0594-6916-40B0-BC35-BA67CE8C0CB3}"/>
              </a:ext>
            </a:extLst>
          </p:cNvPr>
          <p:cNvPicPr>
            <a:picLocks noChangeAspect="1"/>
          </p:cNvPicPr>
          <p:nvPr/>
        </p:nvPicPr>
        <p:blipFill rotWithShape="1">
          <a:blip r:embed="rId4"/>
          <a:srcRect l="7808" t="12759" r="18982" b="38557"/>
          <a:stretch/>
        </p:blipFill>
        <p:spPr>
          <a:xfrm>
            <a:off x="838200" y="1704167"/>
            <a:ext cx="8925712" cy="3338712"/>
          </a:xfrm>
          <a:prstGeom prst="rect">
            <a:avLst/>
          </a:prstGeom>
        </p:spPr>
      </p:pic>
    </p:spTree>
    <p:extLst>
      <p:ext uri="{BB962C8B-B14F-4D97-AF65-F5344CB8AC3E}">
        <p14:creationId xmlns:p14="http://schemas.microsoft.com/office/powerpoint/2010/main" val="1269320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additive="base">
                                        <p:cTn id="1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 calcmode="lin" valueType="num">
                                      <p:cBhvr additive="base">
                                        <p:cTn id="22"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C9031A-AD95-46A2-A32C-DAC41463091F}"/>
              </a:ext>
            </a:extLst>
          </p:cNvPr>
          <p:cNvSpPr>
            <a:spLocks noGrp="1"/>
          </p:cNvSpPr>
          <p:nvPr>
            <p:ph type="title"/>
          </p:nvPr>
        </p:nvSpPr>
        <p:spPr>
          <a:xfrm>
            <a:off x="838200" y="298450"/>
            <a:ext cx="10515600" cy="1325563"/>
          </a:xfrm>
        </p:spPr>
        <p:txBody>
          <a:bodyPr/>
          <a:lstStyle/>
          <a:p>
            <a:r>
              <a:rPr lang="en-US" altLang="zh-CN" dirty="0"/>
              <a:t>Constructor </a:t>
            </a:r>
            <a:endParaRPr lang="zh-CN" altLang="en-US" dirty="0"/>
          </a:p>
        </p:txBody>
      </p:sp>
      <p:pic>
        <p:nvPicPr>
          <p:cNvPr id="4" name="图片 3">
            <a:extLst>
              <a:ext uri="{FF2B5EF4-FFF2-40B4-BE49-F238E27FC236}">
                <a16:creationId xmlns:a16="http://schemas.microsoft.com/office/drawing/2014/main" id="{4B218026-10BF-465C-A9B7-3731CE44B0E5}"/>
              </a:ext>
            </a:extLst>
          </p:cNvPr>
          <p:cNvPicPr>
            <a:picLocks noChangeAspect="1"/>
          </p:cNvPicPr>
          <p:nvPr/>
        </p:nvPicPr>
        <p:blipFill rotWithShape="1">
          <a:blip r:embed="rId2"/>
          <a:srcRect l="6875" t="31529" r="2735" b="30277"/>
          <a:stretch/>
        </p:blipFill>
        <p:spPr>
          <a:xfrm>
            <a:off x="585787" y="1624013"/>
            <a:ext cx="11020425" cy="2619376"/>
          </a:xfrm>
          <a:prstGeom prst="rect">
            <a:avLst/>
          </a:prstGeom>
        </p:spPr>
      </p:pic>
      <p:sp>
        <p:nvSpPr>
          <p:cNvPr id="5" name="文本框 4">
            <a:extLst>
              <a:ext uri="{FF2B5EF4-FFF2-40B4-BE49-F238E27FC236}">
                <a16:creationId xmlns:a16="http://schemas.microsoft.com/office/drawing/2014/main" id="{C32A0772-C692-49A7-A77A-177AE380E8E7}"/>
              </a:ext>
            </a:extLst>
          </p:cNvPr>
          <p:cNvSpPr txBox="1"/>
          <p:nvPr/>
        </p:nvSpPr>
        <p:spPr>
          <a:xfrm>
            <a:off x="585787" y="4459088"/>
            <a:ext cx="2630079" cy="646331"/>
          </a:xfrm>
          <a:prstGeom prst="rect">
            <a:avLst/>
          </a:prstGeom>
          <a:noFill/>
        </p:spPr>
        <p:txBody>
          <a:bodyPr wrap="square" rtlCol="0">
            <a:spAutoFit/>
          </a:bodyPr>
          <a:lstStyle/>
          <a:p>
            <a:r>
              <a:rPr lang="en-US" altLang="zh-CN" sz="3600" dirty="0"/>
              <a:t>Question</a:t>
            </a:r>
            <a:r>
              <a:rPr lang="en-US" altLang="zh-CN" dirty="0"/>
              <a:t> </a:t>
            </a:r>
            <a:endParaRPr lang="zh-CN" altLang="en-US" dirty="0"/>
          </a:p>
        </p:txBody>
      </p:sp>
      <p:pic>
        <p:nvPicPr>
          <p:cNvPr id="6" name="图片 5">
            <a:extLst>
              <a:ext uri="{FF2B5EF4-FFF2-40B4-BE49-F238E27FC236}">
                <a16:creationId xmlns:a16="http://schemas.microsoft.com/office/drawing/2014/main" id="{41613000-8780-4B17-8C29-72090C80F43E}"/>
              </a:ext>
            </a:extLst>
          </p:cNvPr>
          <p:cNvPicPr>
            <a:picLocks noChangeAspect="1"/>
          </p:cNvPicPr>
          <p:nvPr/>
        </p:nvPicPr>
        <p:blipFill rotWithShape="1">
          <a:blip r:embed="rId3"/>
          <a:srcRect l="6328" t="49168" r="4805" b="46388"/>
          <a:stretch/>
        </p:blipFill>
        <p:spPr>
          <a:xfrm>
            <a:off x="585787" y="5264152"/>
            <a:ext cx="10834688" cy="304800"/>
          </a:xfrm>
          <a:prstGeom prst="rect">
            <a:avLst/>
          </a:prstGeom>
        </p:spPr>
      </p:pic>
    </p:spTree>
    <p:extLst>
      <p:ext uri="{BB962C8B-B14F-4D97-AF65-F5344CB8AC3E}">
        <p14:creationId xmlns:p14="http://schemas.microsoft.com/office/powerpoint/2010/main" val="629895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additive="base">
                                        <p:cTn id="1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E8477D-A246-4C99-81ED-E95E03E0AF2F}"/>
              </a:ext>
            </a:extLst>
          </p:cNvPr>
          <p:cNvSpPr>
            <a:spLocks noGrp="1"/>
          </p:cNvSpPr>
          <p:nvPr>
            <p:ph type="title"/>
          </p:nvPr>
        </p:nvSpPr>
        <p:spPr/>
        <p:txBody>
          <a:bodyPr/>
          <a:lstStyle/>
          <a:p>
            <a:r>
              <a:rPr lang="en-US" altLang="zh-CN" dirty="0"/>
              <a:t>Default constructor </a:t>
            </a:r>
            <a:endParaRPr lang="zh-CN" altLang="en-US" dirty="0"/>
          </a:p>
        </p:txBody>
      </p:sp>
      <p:pic>
        <p:nvPicPr>
          <p:cNvPr id="4" name="图片 3">
            <a:extLst>
              <a:ext uri="{FF2B5EF4-FFF2-40B4-BE49-F238E27FC236}">
                <a16:creationId xmlns:a16="http://schemas.microsoft.com/office/drawing/2014/main" id="{28F21529-54CB-4AA4-9686-A26DC7829B1C}"/>
              </a:ext>
            </a:extLst>
          </p:cNvPr>
          <p:cNvPicPr>
            <a:picLocks noChangeAspect="1"/>
          </p:cNvPicPr>
          <p:nvPr/>
        </p:nvPicPr>
        <p:blipFill rotWithShape="1">
          <a:blip r:embed="rId2"/>
          <a:srcRect l="6875" t="29444" r="6875" b="31666"/>
          <a:stretch/>
        </p:blipFill>
        <p:spPr>
          <a:xfrm>
            <a:off x="838200" y="1609725"/>
            <a:ext cx="10515600" cy="2667000"/>
          </a:xfrm>
          <a:prstGeom prst="rect">
            <a:avLst/>
          </a:prstGeom>
        </p:spPr>
      </p:pic>
      <p:sp>
        <p:nvSpPr>
          <p:cNvPr id="5" name="文本框 4">
            <a:extLst>
              <a:ext uri="{FF2B5EF4-FFF2-40B4-BE49-F238E27FC236}">
                <a16:creationId xmlns:a16="http://schemas.microsoft.com/office/drawing/2014/main" id="{7160AE81-52AF-4DA4-85B4-9DD648E6C530}"/>
              </a:ext>
            </a:extLst>
          </p:cNvPr>
          <p:cNvSpPr txBox="1"/>
          <p:nvPr/>
        </p:nvSpPr>
        <p:spPr>
          <a:xfrm>
            <a:off x="838200" y="4513837"/>
            <a:ext cx="2630079" cy="646331"/>
          </a:xfrm>
          <a:prstGeom prst="rect">
            <a:avLst/>
          </a:prstGeom>
          <a:noFill/>
        </p:spPr>
        <p:txBody>
          <a:bodyPr wrap="square" rtlCol="0">
            <a:spAutoFit/>
          </a:bodyPr>
          <a:lstStyle/>
          <a:p>
            <a:r>
              <a:rPr lang="en-US" altLang="zh-CN" sz="3600" dirty="0"/>
              <a:t>Question</a:t>
            </a:r>
            <a:r>
              <a:rPr lang="en-US" altLang="zh-CN" dirty="0"/>
              <a:t> </a:t>
            </a:r>
            <a:endParaRPr lang="zh-CN" altLang="en-US" dirty="0"/>
          </a:p>
        </p:txBody>
      </p:sp>
      <p:pic>
        <p:nvPicPr>
          <p:cNvPr id="6" name="图片 5">
            <a:extLst>
              <a:ext uri="{FF2B5EF4-FFF2-40B4-BE49-F238E27FC236}">
                <a16:creationId xmlns:a16="http://schemas.microsoft.com/office/drawing/2014/main" id="{10DB6339-CE04-4641-8FB0-80D58CF2028F}"/>
              </a:ext>
            </a:extLst>
          </p:cNvPr>
          <p:cNvPicPr>
            <a:picLocks noChangeAspect="1"/>
          </p:cNvPicPr>
          <p:nvPr/>
        </p:nvPicPr>
        <p:blipFill rotWithShape="1">
          <a:blip r:embed="rId3"/>
          <a:srcRect l="13516" t="55000" r="37890" b="40279"/>
          <a:stretch/>
        </p:blipFill>
        <p:spPr>
          <a:xfrm>
            <a:off x="1581149" y="5397280"/>
            <a:ext cx="5924551" cy="323850"/>
          </a:xfrm>
          <a:prstGeom prst="rect">
            <a:avLst/>
          </a:prstGeom>
        </p:spPr>
      </p:pic>
    </p:spTree>
    <p:extLst>
      <p:ext uri="{BB962C8B-B14F-4D97-AF65-F5344CB8AC3E}">
        <p14:creationId xmlns:p14="http://schemas.microsoft.com/office/powerpoint/2010/main" val="3776523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additive="base">
                                        <p:cTn id="1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6EE1B3-E980-496B-B61A-58AF163AC7FC}"/>
              </a:ext>
            </a:extLst>
          </p:cNvPr>
          <p:cNvSpPr>
            <a:spLocks noGrp="1"/>
          </p:cNvSpPr>
          <p:nvPr>
            <p:ph type="title"/>
          </p:nvPr>
        </p:nvSpPr>
        <p:spPr/>
        <p:txBody>
          <a:bodyPr/>
          <a:lstStyle/>
          <a:p>
            <a:r>
              <a:rPr lang="en-US" altLang="zh-CN" dirty="0"/>
              <a:t>Accessor</a:t>
            </a:r>
            <a:endParaRPr lang="zh-CN" altLang="en-US" dirty="0"/>
          </a:p>
        </p:txBody>
      </p:sp>
      <p:pic>
        <p:nvPicPr>
          <p:cNvPr id="5" name="图片 4">
            <a:extLst>
              <a:ext uri="{FF2B5EF4-FFF2-40B4-BE49-F238E27FC236}">
                <a16:creationId xmlns:a16="http://schemas.microsoft.com/office/drawing/2014/main" id="{E02890D7-23B6-4A92-92D2-5CED138D430D}"/>
              </a:ext>
            </a:extLst>
          </p:cNvPr>
          <p:cNvPicPr>
            <a:picLocks noChangeAspect="1"/>
          </p:cNvPicPr>
          <p:nvPr/>
        </p:nvPicPr>
        <p:blipFill rotWithShape="1">
          <a:blip r:embed="rId2"/>
          <a:srcRect l="5937" t="15139" r="61797" b="41527"/>
          <a:stretch/>
        </p:blipFill>
        <p:spPr>
          <a:xfrm>
            <a:off x="838200" y="1460436"/>
            <a:ext cx="5029707" cy="3799683"/>
          </a:xfrm>
          <a:prstGeom prst="rect">
            <a:avLst/>
          </a:prstGeom>
        </p:spPr>
      </p:pic>
      <p:sp>
        <p:nvSpPr>
          <p:cNvPr id="6" name="文本框 5">
            <a:extLst>
              <a:ext uri="{FF2B5EF4-FFF2-40B4-BE49-F238E27FC236}">
                <a16:creationId xmlns:a16="http://schemas.microsoft.com/office/drawing/2014/main" id="{6DE8AD82-2DE2-43E2-A4AB-C38EBAF879C5}"/>
              </a:ext>
            </a:extLst>
          </p:cNvPr>
          <p:cNvSpPr txBox="1"/>
          <p:nvPr/>
        </p:nvSpPr>
        <p:spPr>
          <a:xfrm>
            <a:off x="696250" y="5530632"/>
            <a:ext cx="2630079" cy="646331"/>
          </a:xfrm>
          <a:prstGeom prst="rect">
            <a:avLst/>
          </a:prstGeom>
          <a:noFill/>
        </p:spPr>
        <p:txBody>
          <a:bodyPr wrap="square" rtlCol="0">
            <a:spAutoFit/>
          </a:bodyPr>
          <a:lstStyle/>
          <a:p>
            <a:r>
              <a:rPr lang="en-US" altLang="zh-CN" sz="3600" dirty="0"/>
              <a:t>Question</a:t>
            </a:r>
            <a:r>
              <a:rPr lang="en-US" altLang="zh-CN" dirty="0"/>
              <a:t> </a:t>
            </a:r>
            <a:endParaRPr lang="zh-CN" altLang="en-US" dirty="0"/>
          </a:p>
        </p:txBody>
      </p:sp>
      <p:pic>
        <p:nvPicPr>
          <p:cNvPr id="7" name="图片 6">
            <a:extLst>
              <a:ext uri="{FF2B5EF4-FFF2-40B4-BE49-F238E27FC236}">
                <a16:creationId xmlns:a16="http://schemas.microsoft.com/office/drawing/2014/main" id="{99D23838-38A1-476C-B25F-69BF62CCBFF5}"/>
              </a:ext>
            </a:extLst>
          </p:cNvPr>
          <p:cNvPicPr>
            <a:picLocks noChangeAspect="1"/>
          </p:cNvPicPr>
          <p:nvPr/>
        </p:nvPicPr>
        <p:blipFill rotWithShape="1">
          <a:blip r:embed="rId3"/>
          <a:srcRect l="8203" t="59167" r="31250" b="22303"/>
          <a:stretch/>
        </p:blipFill>
        <p:spPr>
          <a:xfrm>
            <a:off x="3326329" y="5395056"/>
            <a:ext cx="7381876" cy="1270796"/>
          </a:xfrm>
          <a:prstGeom prst="rect">
            <a:avLst/>
          </a:prstGeom>
        </p:spPr>
      </p:pic>
      <p:pic>
        <p:nvPicPr>
          <p:cNvPr id="8" name="内容占位符 7">
            <a:extLst>
              <a:ext uri="{FF2B5EF4-FFF2-40B4-BE49-F238E27FC236}">
                <a16:creationId xmlns:a16="http://schemas.microsoft.com/office/drawing/2014/main" id="{482F8F8F-5E6F-4647-9F29-148D2EFB996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996206" y="315258"/>
            <a:ext cx="6357594" cy="4768196"/>
          </a:xfrm>
        </p:spPr>
      </p:pic>
    </p:spTree>
    <p:extLst>
      <p:ext uri="{BB962C8B-B14F-4D97-AF65-F5344CB8AC3E}">
        <p14:creationId xmlns:p14="http://schemas.microsoft.com/office/powerpoint/2010/main" val="3124108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xit" presetSubtype="0" fill="hold" nodeType="clickEffect">
                                  <p:stCondLst>
                                    <p:cond delay="0"/>
                                  </p:stCondLst>
                                  <p:childTnLst>
                                    <p:anim calcmode="lin" valueType="num">
                                      <p:cBhvr>
                                        <p:cTn id="11" dur="1000"/>
                                        <p:tgtEl>
                                          <p:spTgt spid="8"/>
                                        </p:tgtEl>
                                        <p:attrNameLst>
                                          <p:attrName>ppt_w</p:attrName>
                                        </p:attrNameLst>
                                      </p:cBhvr>
                                      <p:tavLst>
                                        <p:tav tm="0">
                                          <p:val>
                                            <p:strVal val="ppt_w"/>
                                          </p:val>
                                        </p:tav>
                                        <p:tav tm="100000">
                                          <p:val>
                                            <p:fltVal val="0"/>
                                          </p:val>
                                        </p:tav>
                                      </p:tavLst>
                                    </p:anim>
                                    <p:anim calcmode="lin" valueType="num">
                                      <p:cBhvr>
                                        <p:cTn id="12" dur="1000"/>
                                        <p:tgtEl>
                                          <p:spTgt spid="8"/>
                                        </p:tgtEl>
                                        <p:attrNameLst>
                                          <p:attrName>ppt_h</p:attrName>
                                        </p:attrNameLst>
                                      </p:cBhvr>
                                      <p:tavLst>
                                        <p:tav tm="0">
                                          <p:val>
                                            <p:strVal val="ppt_h"/>
                                          </p:val>
                                        </p:tav>
                                        <p:tav tm="100000">
                                          <p:val>
                                            <p:fltVal val="0"/>
                                          </p:val>
                                        </p:tav>
                                      </p:tavLst>
                                    </p:anim>
                                    <p:anim calcmode="lin" valueType="num">
                                      <p:cBhvr>
                                        <p:cTn id="13" dur="1000"/>
                                        <p:tgtEl>
                                          <p:spTgt spid="8"/>
                                        </p:tgtEl>
                                        <p:attrNameLst>
                                          <p:attrName>style.rotation</p:attrName>
                                        </p:attrNameLst>
                                      </p:cBhvr>
                                      <p:tavLst>
                                        <p:tav tm="0">
                                          <p:val>
                                            <p:fltVal val="0"/>
                                          </p:val>
                                        </p:tav>
                                        <p:tav tm="100000">
                                          <p:val>
                                            <p:fltVal val="90"/>
                                          </p:val>
                                        </p:tav>
                                      </p:tavLst>
                                    </p:anim>
                                    <p:animEffect transition="out" filter="fade">
                                      <p:cBhvr>
                                        <p:cTn id="14" dur="1000"/>
                                        <p:tgtEl>
                                          <p:spTgt spid="8"/>
                                        </p:tgtEl>
                                      </p:cBhvr>
                                    </p:animEffect>
                                    <p:set>
                                      <p:cBhvr>
                                        <p:cTn id="15" dur="1" fill="hold">
                                          <p:stCondLst>
                                            <p:cond delay="999"/>
                                          </p:stCondLst>
                                        </p:cTn>
                                        <p:tgtEl>
                                          <p:spTgt spid="8"/>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 calcmode="lin" valueType="num">
                                      <p:cBhvr additive="base">
                                        <p:cTn id="2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circle(in)">
                                      <p:cBhvr>
                                        <p:cTn id="31"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752</TotalTime>
  <Words>416</Words>
  <Application>Microsoft Office PowerPoint</Application>
  <PresentationFormat>宽屏</PresentationFormat>
  <Paragraphs>154</Paragraphs>
  <Slides>25</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25</vt:i4>
      </vt:variant>
    </vt:vector>
  </HeadingPairs>
  <TitlesOfParts>
    <vt:vector size="31" baseType="lpstr">
      <vt:lpstr>等线</vt:lpstr>
      <vt:lpstr>等线 Light</vt:lpstr>
      <vt:lpstr>Arial</vt:lpstr>
      <vt:lpstr>Calibri</vt:lpstr>
      <vt:lpstr>Calibri Light</vt:lpstr>
      <vt:lpstr>Office Theme</vt:lpstr>
      <vt:lpstr>Classes &amp; Objects</vt:lpstr>
      <vt:lpstr>Content</vt:lpstr>
      <vt:lpstr>Object </vt:lpstr>
      <vt:lpstr> </vt:lpstr>
      <vt:lpstr>Modifier</vt:lpstr>
      <vt:lpstr>Variable</vt:lpstr>
      <vt:lpstr>Constructor </vt:lpstr>
      <vt:lpstr>Default constructor </vt:lpstr>
      <vt:lpstr>Accessor</vt:lpstr>
      <vt:lpstr>Mutator </vt:lpstr>
      <vt:lpstr>toString</vt:lpstr>
      <vt:lpstr>Practice BankAccount</vt:lpstr>
      <vt:lpstr>PASSING PRIMITIVE TYPES AS PARAMETERS</vt:lpstr>
      <vt:lpstr>PowerPoint 演示文稿</vt:lpstr>
      <vt:lpstr>PASSING OBJECTS AS PARAMETERS</vt:lpstr>
      <vt:lpstr>PowerPoint 演示文稿</vt:lpstr>
      <vt:lpstr>PowerPoint 演示文稿</vt:lpstr>
      <vt:lpstr>PowerPoint 演示文稿</vt:lpstr>
      <vt:lpstr>PowerPoint 演示文稿</vt:lpstr>
      <vt:lpstr>Practice </vt:lpstr>
      <vt:lpstr>PowerPoint 演示文稿</vt:lpstr>
      <vt:lpstr>PowerPoint 演示文稿</vt:lpstr>
      <vt:lpstr>PowerPoint 演示文稿</vt:lpstr>
      <vt:lpstr>PowerPoint 演示文稿</vt:lpstr>
      <vt:lpstr>THANKS      LRM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Classes &amp; Objects</dc:title>
  <dc:creator>RUNMING LI</dc:creator>
  <cp:lastModifiedBy>RUNMING LI</cp:lastModifiedBy>
  <cp:revision>41</cp:revision>
  <dcterms:created xsi:type="dcterms:W3CDTF">2017-10-28T06:39:34Z</dcterms:created>
  <dcterms:modified xsi:type="dcterms:W3CDTF">2017-11-17T12:25:03Z</dcterms:modified>
</cp:coreProperties>
</file>